
<file path=[Content_Types].xml><?xml version="1.0" encoding="utf-8"?>
<Types xmlns="http://schemas.openxmlformats.org/package/2006/content-types">
  <Override PartName="/ppt/slides/slide29.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charts/chart19.xml" ContentType="application/vnd.openxmlformats-officedocument.drawingml.chart+xml"/>
  <Override PartName="/ppt/charts/chart28.xml" ContentType="application/vnd.openxmlformats-officedocument.drawingml.chart+xml"/>
  <Override PartName="/ppt/charts/chart37.xml" ContentType="application/vnd.openxmlformats-officedocument.drawingml.char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charts/chart17.xml" ContentType="application/vnd.openxmlformats-officedocument.drawingml.chart+xml"/>
  <Override PartName="/ppt/charts/chart26.xml" ContentType="application/vnd.openxmlformats-officedocument.drawingml.chart+xml"/>
  <Override PartName="/ppt/charts/chart35.xml" ContentType="application/vnd.openxmlformats-officedocument.drawingml.char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charts/chart13.xml" ContentType="application/vnd.openxmlformats-officedocument.drawingml.chart+xml"/>
  <Override PartName="/ppt/charts/chart15.xml" ContentType="application/vnd.openxmlformats-officedocument.drawingml.chart+xml"/>
  <Override PartName="/ppt/charts/chart24.xml" ContentType="application/vnd.openxmlformats-officedocument.drawingml.chart+xml"/>
  <Override PartName="/ppt/charts/chart33.xml" ContentType="application/vnd.openxmlformats-officedocument.drawingml.char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charts/chart22.xml" ContentType="application/vnd.openxmlformats-officedocument.drawingml.chart+xml"/>
  <Override PartName="/ppt/charts/chart31.xml" ContentType="application/vnd.openxmlformats-officedocument.drawingml.chart+xml"/>
  <Override PartName="/ppt/charts/chart7.xml" ContentType="application/vnd.openxmlformats-officedocument.drawingml.chart+xml"/>
  <Override PartName="/ppt/charts/chart20.xml" ContentType="application/vnd.openxmlformats-officedocument.drawingml.chart+xml"/>
  <Override PartName="/ppt/charts/chart3.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charts/chart29.xml" ContentType="application/vnd.openxmlformats-officedocument.drawingml.char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charts/chart18.xml" ContentType="application/vnd.openxmlformats-officedocument.drawingml.chart+xml"/>
  <Override PartName="/ppt/charts/chart27.xml" ContentType="application/vnd.openxmlformats-officedocument.drawingml.chart+xml"/>
  <Override PartName="/ppt/charts/chart36.xml" ContentType="application/vnd.openxmlformats-officedocument.drawingml.char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charts/chart16.xml" ContentType="application/vnd.openxmlformats-officedocument.drawingml.chart+xml"/>
  <Override PartName="/ppt/charts/chart25.xml" ContentType="application/vnd.openxmlformats-officedocument.drawingml.chart+xml"/>
  <Override PartName="/ppt/charts/chart34.xml" ContentType="application/vnd.openxmlformats-officedocument.drawingml.char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charts/chart14.xml" ContentType="application/vnd.openxmlformats-officedocument.drawingml.chart+xml"/>
  <Override PartName="/ppt/charts/chart23.xml" ContentType="application/vnd.openxmlformats-officedocument.drawingml.chart+xml"/>
  <Override PartName="/ppt/charts/chart32.xml" ContentType="application/vnd.openxmlformats-officedocument.drawingml.char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charts/chart8.xml" ContentType="application/vnd.openxmlformats-officedocument.drawingml.chart+xml"/>
  <Override PartName="/ppt/charts/chart12.xml" ContentType="application/vnd.openxmlformats-officedocument.drawingml.chart+xml"/>
  <Override PartName="/ppt/charts/chart21.xml" ContentType="application/vnd.openxmlformats-officedocument.drawingml.chart+xml"/>
  <Override PartName="/ppt/charts/chart30.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10.xml" ContentType="application/vnd.openxmlformats-officedocument.drawingml.chart+xml"/>
  <Override PartName="/ppt/charts/chart4.xml" ContentType="application/vnd.openxmlformats-officedocument.drawingml.chart+xml"/>
  <Override PartName="/ppt/slides/slide8.xml" ContentType="application/vnd.openxmlformats-officedocument.presentationml.slide+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62" r:id="rId2"/>
    <p:sldId id="263" r:id="rId3"/>
    <p:sldId id="269" r:id="rId4"/>
    <p:sldId id="270" r:id="rId5"/>
    <p:sldId id="271" r:id="rId6"/>
    <p:sldId id="272" r:id="rId7"/>
    <p:sldId id="257" r:id="rId8"/>
    <p:sldId id="273" r:id="rId9"/>
    <p:sldId id="274" r:id="rId10"/>
    <p:sldId id="275" r:id="rId11"/>
    <p:sldId id="276" r:id="rId12"/>
    <p:sldId id="258" r:id="rId13"/>
    <p:sldId id="277" r:id="rId14"/>
    <p:sldId id="278" r:id="rId15"/>
    <p:sldId id="279" r:id="rId16"/>
    <p:sldId id="280" r:id="rId17"/>
    <p:sldId id="264" r:id="rId18"/>
    <p:sldId id="281" r:id="rId19"/>
    <p:sldId id="282" r:id="rId20"/>
    <p:sldId id="283" r:id="rId21"/>
    <p:sldId id="284" r:id="rId22"/>
    <p:sldId id="265" r:id="rId23"/>
    <p:sldId id="285" r:id="rId24"/>
    <p:sldId id="286" r:id="rId25"/>
    <p:sldId id="287" r:id="rId26"/>
    <p:sldId id="288" r:id="rId27"/>
    <p:sldId id="266" r:id="rId28"/>
    <p:sldId id="289" r:id="rId29"/>
    <p:sldId id="290" r:id="rId30"/>
    <p:sldId id="291" r:id="rId31"/>
    <p:sldId id="292" r:id="rId32"/>
    <p:sldId id="267" r:id="rId33"/>
    <p:sldId id="293" r:id="rId34"/>
    <p:sldId id="294" r:id="rId35"/>
    <p:sldId id="295" r:id="rId36"/>
    <p:sldId id="296" r:id="rId37"/>
    <p:sldId id="260" r:id="rId38"/>
    <p:sldId id="261" r:id="rId39"/>
    <p:sldId id="268" r:id="rId40"/>
    <p:sldId id="297" r:id="rId41"/>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Laura\Desktop\eje%20formatos\graficas%20SIPOT.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Laura\Desktop\eje%20formatos\graficas%20SIPOT.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Users\Laura\Desktop\eje%20formatos\graficas%20SIPOT.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Users\Laura\Desktop\eje%20formatos\graficas%20SIPOT.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C:\Users\Laura\Desktop\eje%20formatos\graficas%20SIPOT.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C:\Users\Laura\Desktop\eje%20formatos\graficas%20SIPOT.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C:\Users\Laura\Desktop\eje%20formatos\graficas%20SIPOT.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D:\ANUAL.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D:\ANUAL.xlsx"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file:///D:\ANUAL.xlsx"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file:///D:\ANUAL.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Laura\Desktop\eje%20formatos\graficas%20SIPOT.xlsx" TargetMode="External"/></Relationships>
</file>

<file path=ppt/charts/_rels/chart20.xml.rels><?xml version="1.0" encoding="UTF-8" standalone="yes"?>
<Relationships xmlns="http://schemas.openxmlformats.org/package/2006/relationships"><Relationship Id="rId1" Type="http://schemas.openxmlformats.org/officeDocument/2006/relationships/oleObject" Target="file:///D:\ANUAL.xlsx" TargetMode="External"/></Relationships>
</file>

<file path=ppt/charts/_rels/chart21.xml.rels><?xml version="1.0" encoding="UTF-8" standalone="yes"?>
<Relationships xmlns="http://schemas.openxmlformats.org/package/2006/relationships"><Relationship Id="rId1" Type="http://schemas.openxmlformats.org/officeDocument/2006/relationships/oleObject" Target="file:///D:\ANUAL.xlsx" TargetMode="External"/></Relationships>
</file>

<file path=ppt/charts/_rels/chart22.xml.rels><?xml version="1.0" encoding="UTF-8" standalone="yes"?>
<Relationships xmlns="http://schemas.openxmlformats.org/package/2006/relationships"><Relationship Id="rId1" Type="http://schemas.openxmlformats.org/officeDocument/2006/relationships/oleObject" Target="file:///D:\ANUAL.xlsx" TargetMode="External"/></Relationships>
</file>

<file path=ppt/charts/_rels/chart23.xml.rels><?xml version="1.0" encoding="UTF-8" standalone="yes"?>
<Relationships xmlns="http://schemas.openxmlformats.org/package/2006/relationships"><Relationship Id="rId1" Type="http://schemas.openxmlformats.org/officeDocument/2006/relationships/oleObject" Target="file:///D:\ANUAL.xlsx" TargetMode="External"/></Relationships>
</file>

<file path=ppt/charts/_rels/chart24.xml.rels><?xml version="1.0" encoding="UTF-8" standalone="yes"?>
<Relationships xmlns="http://schemas.openxmlformats.org/package/2006/relationships"><Relationship Id="rId1" Type="http://schemas.openxmlformats.org/officeDocument/2006/relationships/oleObject" Target="file:///D:\ANUAL.xlsx" TargetMode="External"/></Relationships>
</file>

<file path=ppt/charts/_rels/chart25.xml.rels><?xml version="1.0" encoding="UTF-8" standalone="yes"?>
<Relationships xmlns="http://schemas.openxmlformats.org/package/2006/relationships"><Relationship Id="rId1" Type="http://schemas.openxmlformats.org/officeDocument/2006/relationships/oleObject" Target="file:///D:\ANUAL.xlsx" TargetMode="External"/></Relationships>
</file>

<file path=ppt/charts/_rels/chart26.xml.rels><?xml version="1.0" encoding="UTF-8" standalone="yes"?>
<Relationships xmlns="http://schemas.openxmlformats.org/package/2006/relationships"><Relationship Id="rId1" Type="http://schemas.openxmlformats.org/officeDocument/2006/relationships/oleObject" Target="file:///D:\ANUAL.xlsx" TargetMode="External"/></Relationships>
</file>

<file path=ppt/charts/_rels/chart27.xml.rels><?xml version="1.0" encoding="UTF-8" standalone="yes"?>
<Relationships xmlns="http://schemas.openxmlformats.org/package/2006/relationships"><Relationship Id="rId1" Type="http://schemas.openxmlformats.org/officeDocument/2006/relationships/oleObject" Target="file:///D:\ANUAL.xlsx" TargetMode="External"/></Relationships>
</file>

<file path=ppt/charts/_rels/chart28.xml.rels><?xml version="1.0" encoding="UTF-8" standalone="yes"?>
<Relationships xmlns="http://schemas.openxmlformats.org/package/2006/relationships"><Relationship Id="rId1" Type="http://schemas.openxmlformats.org/officeDocument/2006/relationships/oleObject" Target="file:///D:\ANUAL.xlsx" TargetMode="External"/></Relationships>
</file>

<file path=ppt/charts/_rels/chart29.xml.rels><?xml version="1.0" encoding="UTF-8" standalone="yes"?>
<Relationships xmlns="http://schemas.openxmlformats.org/package/2006/relationships"><Relationship Id="rId1" Type="http://schemas.openxmlformats.org/officeDocument/2006/relationships/oleObject" Target="file:///D:\ANUAL.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Laura\Desktop\eje%20formatos\graficas%20SIPOT.xlsx" TargetMode="External"/></Relationships>
</file>

<file path=ppt/charts/_rels/chart30.xml.rels><?xml version="1.0" encoding="UTF-8" standalone="yes"?>
<Relationships xmlns="http://schemas.openxmlformats.org/package/2006/relationships"><Relationship Id="rId1" Type="http://schemas.openxmlformats.org/officeDocument/2006/relationships/oleObject" Target="file:///D:\ANUAL.xlsx" TargetMode="External"/></Relationships>
</file>

<file path=ppt/charts/_rels/chart31.xml.rels><?xml version="1.0" encoding="UTF-8" standalone="yes"?>
<Relationships xmlns="http://schemas.openxmlformats.org/package/2006/relationships"><Relationship Id="rId1" Type="http://schemas.openxmlformats.org/officeDocument/2006/relationships/oleObject" Target="file:///D:\ANUAL.xlsx" TargetMode="External"/></Relationships>
</file>

<file path=ppt/charts/_rels/chart32.xml.rels><?xml version="1.0" encoding="UTF-8" standalone="yes"?>
<Relationships xmlns="http://schemas.openxmlformats.org/package/2006/relationships"><Relationship Id="rId1" Type="http://schemas.openxmlformats.org/officeDocument/2006/relationships/oleObject" Target="file:///D:\ANUAL.xlsx" TargetMode="External"/></Relationships>
</file>

<file path=ppt/charts/_rels/chart33.xml.rels><?xml version="1.0" encoding="UTF-8" standalone="yes"?>
<Relationships xmlns="http://schemas.openxmlformats.org/package/2006/relationships"><Relationship Id="rId1" Type="http://schemas.openxmlformats.org/officeDocument/2006/relationships/oleObject" Target="file:///D:\ANUAL.xlsx" TargetMode="External"/></Relationships>
</file>

<file path=ppt/charts/_rels/chart34.xml.rels><?xml version="1.0" encoding="UTF-8" standalone="yes"?>
<Relationships xmlns="http://schemas.openxmlformats.org/package/2006/relationships"><Relationship Id="rId1" Type="http://schemas.openxmlformats.org/officeDocument/2006/relationships/oleObject" Target="file:///D:\ANUAL.xlsx" TargetMode="External"/></Relationships>
</file>

<file path=ppt/charts/_rels/chart35.xml.rels><?xml version="1.0" encoding="UTF-8" standalone="yes"?>
<Relationships xmlns="http://schemas.openxmlformats.org/package/2006/relationships"><Relationship Id="rId1" Type="http://schemas.openxmlformats.org/officeDocument/2006/relationships/oleObject" Target="file:///D:\ANUAL.xlsx" TargetMode="External"/></Relationships>
</file>

<file path=ppt/charts/_rels/chart36.xml.rels><?xml version="1.0" encoding="UTF-8" standalone="yes"?>
<Relationships xmlns="http://schemas.openxmlformats.org/package/2006/relationships"><Relationship Id="rId1" Type="http://schemas.openxmlformats.org/officeDocument/2006/relationships/oleObject" Target="file:///C:\Users\Laura\Desktop\eje%20formatos\graficas%20SIPOT.xlsx" TargetMode="External"/></Relationships>
</file>

<file path=ppt/charts/_rels/chart37.xml.rels><?xml version="1.0" encoding="UTF-8" standalone="yes"?>
<Relationships xmlns="http://schemas.openxmlformats.org/package/2006/relationships"><Relationship Id="rId1" Type="http://schemas.openxmlformats.org/officeDocument/2006/relationships/oleObject" Target="file:///C:\Users\Laura\Desktop\eje%20formatos\graficas%20SIPOT.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Laura\Desktop\eje%20formatos\graficas%20SIPOT.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Laura\Desktop\eje%20formatos\graficas%20SIPOT.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Laura\Desktop\eje%20formatos\graficas%20SIPOT.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Laura\Desktop\eje%20formatos\graficas%20SIPOT.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Laura\Desktop\eje%20formatos\graficas%20SIPOT.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Laura\Desktop\eje%20formatos\graficas%20SIPO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s-MX"/>
  <c:chart>
    <c:title>
      <c:tx>
        <c:rich>
          <a:bodyPr/>
          <a:lstStyle/>
          <a:p>
            <a:pPr>
              <a:defRPr/>
            </a:pPr>
            <a:r>
              <a:rPr lang="es-MX" dirty="0" smtClean="0"/>
              <a:t>REPORTES</a:t>
            </a:r>
            <a:r>
              <a:rPr lang="es-MX" baseline="0" dirty="0" smtClean="0"/>
              <a:t> ATENDIDOS</a:t>
            </a:r>
          </a:p>
          <a:p>
            <a:pPr>
              <a:defRPr/>
            </a:pPr>
            <a:r>
              <a:rPr lang="es-MX" baseline="0" dirty="0" smtClean="0"/>
              <a:t>ANUAL</a:t>
            </a:r>
            <a:endParaRPr lang="es-MX" dirty="0"/>
          </a:p>
        </c:rich>
      </c:tx>
      <c:layout/>
    </c:title>
    <c:plotArea>
      <c:layout/>
      <c:barChart>
        <c:barDir val="col"/>
        <c:grouping val="clustered"/>
        <c:ser>
          <c:idx val="0"/>
          <c:order val="0"/>
          <c:tx>
            <c:strRef>
              <c:f>GRAFICAS!$B$4</c:f>
              <c:strCache>
                <c:ptCount val="1"/>
                <c:pt idx="0">
                  <c:v>2015</c:v>
                </c:pt>
              </c:strCache>
            </c:strRef>
          </c:tx>
          <c:cat>
            <c:strRef>
              <c:f>GRAFICAS!$C$3:$N$3</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GRAFICAS!$C$4:$N$4</c:f>
              <c:numCache>
                <c:formatCode>General</c:formatCode>
                <c:ptCount val="12"/>
                <c:pt idx="9">
                  <c:v>6231</c:v>
                </c:pt>
                <c:pt idx="10" formatCode="#,##0">
                  <c:v>5616</c:v>
                </c:pt>
                <c:pt idx="11" formatCode="#,##0">
                  <c:v>6275</c:v>
                </c:pt>
              </c:numCache>
            </c:numRef>
          </c:val>
        </c:ser>
        <c:ser>
          <c:idx val="1"/>
          <c:order val="1"/>
          <c:tx>
            <c:strRef>
              <c:f>GRAFICAS!$B$5</c:f>
              <c:strCache>
                <c:ptCount val="1"/>
                <c:pt idx="0">
                  <c:v>2016</c:v>
                </c:pt>
              </c:strCache>
            </c:strRef>
          </c:tx>
          <c:cat>
            <c:strRef>
              <c:f>GRAFICAS!$C$3:$N$3</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GRAFICAS!$C$5:$N$5</c:f>
              <c:numCache>
                <c:formatCode>General</c:formatCode>
                <c:ptCount val="12"/>
                <c:pt idx="0">
                  <c:v>5643</c:v>
                </c:pt>
                <c:pt idx="1">
                  <c:v>6505</c:v>
                </c:pt>
                <c:pt idx="2">
                  <c:v>6814</c:v>
                </c:pt>
                <c:pt idx="3">
                  <c:v>7127</c:v>
                </c:pt>
                <c:pt idx="4" formatCode="#,##0">
                  <c:v>7210</c:v>
                </c:pt>
                <c:pt idx="5" formatCode="#,##0">
                  <c:v>7415</c:v>
                </c:pt>
                <c:pt idx="6" formatCode="#,##0">
                  <c:v>7490</c:v>
                </c:pt>
                <c:pt idx="7">
                  <c:v>6792</c:v>
                </c:pt>
                <c:pt idx="8" formatCode="#,##0">
                  <c:v>6859</c:v>
                </c:pt>
                <c:pt idx="9">
                  <c:v>7570</c:v>
                </c:pt>
                <c:pt idx="10" formatCode="#,##0">
                  <c:v>7212</c:v>
                </c:pt>
                <c:pt idx="11" formatCode="#,##0">
                  <c:v>7054</c:v>
                </c:pt>
              </c:numCache>
            </c:numRef>
          </c:val>
        </c:ser>
        <c:ser>
          <c:idx val="2"/>
          <c:order val="2"/>
          <c:tx>
            <c:strRef>
              <c:f>GRAFICAS!$B$6</c:f>
              <c:strCache>
                <c:ptCount val="1"/>
                <c:pt idx="0">
                  <c:v>2017</c:v>
                </c:pt>
              </c:strCache>
            </c:strRef>
          </c:tx>
          <c:cat>
            <c:strRef>
              <c:f>GRAFICAS!$C$3:$N$3</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GRAFICAS!$C$6:$N$6</c:f>
              <c:numCache>
                <c:formatCode>General</c:formatCode>
                <c:ptCount val="12"/>
                <c:pt idx="0">
                  <c:v>6850</c:v>
                </c:pt>
                <c:pt idx="1">
                  <c:v>7628</c:v>
                </c:pt>
                <c:pt idx="2">
                  <c:v>9646</c:v>
                </c:pt>
                <c:pt idx="3">
                  <c:v>12667</c:v>
                </c:pt>
                <c:pt idx="4" formatCode="#,##0">
                  <c:v>13330</c:v>
                </c:pt>
                <c:pt idx="5" formatCode="#,##0">
                  <c:v>9614</c:v>
                </c:pt>
                <c:pt idx="6" formatCode="#,##0">
                  <c:v>8308</c:v>
                </c:pt>
                <c:pt idx="7">
                  <c:v>7655</c:v>
                </c:pt>
                <c:pt idx="8" formatCode="#,##0">
                  <c:v>6852</c:v>
                </c:pt>
                <c:pt idx="9">
                  <c:v>6563</c:v>
                </c:pt>
                <c:pt idx="10" formatCode="#,##0">
                  <c:v>6740</c:v>
                </c:pt>
                <c:pt idx="11" formatCode="#,##0">
                  <c:v>5991</c:v>
                </c:pt>
              </c:numCache>
            </c:numRef>
          </c:val>
        </c:ser>
        <c:ser>
          <c:idx val="3"/>
          <c:order val="3"/>
          <c:tx>
            <c:strRef>
              <c:f>GRAFICAS!$B$7</c:f>
              <c:strCache>
                <c:ptCount val="1"/>
                <c:pt idx="0">
                  <c:v>2018</c:v>
                </c:pt>
              </c:strCache>
            </c:strRef>
          </c:tx>
          <c:cat>
            <c:strRef>
              <c:f>GRAFICAS!$C$3:$N$3</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GRAFICAS!$C$7:$N$7</c:f>
              <c:numCache>
                <c:formatCode>General</c:formatCode>
                <c:ptCount val="12"/>
                <c:pt idx="0">
                  <c:v>6305</c:v>
                </c:pt>
                <c:pt idx="1">
                  <c:v>6459</c:v>
                </c:pt>
                <c:pt idx="2">
                  <c:v>7529</c:v>
                </c:pt>
                <c:pt idx="3">
                  <c:v>7211</c:v>
                </c:pt>
                <c:pt idx="4" formatCode="#,##0">
                  <c:v>7648</c:v>
                </c:pt>
              </c:numCache>
            </c:numRef>
          </c:val>
        </c:ser>
        <c:axId val="93834240"/>
        <c:axId val="94495488"/>
      </c:barChart>
      <c:catAx>
        <c:axId val="93834240"/>
        <c:scaling>
          <c:orientation val="minMax"/>
        </c:scaling>
        <c:axPos val="b"/>
        <c:majorTickMark val="none"/>
        <c:tickLblPos val="nextTo"/>
        <c:crossAx val="94495488"/>
        <c:crosses val="autoZero"/>
        <c:auto val="1"/>
        <c:lblAlgn val="ctr"/>
        <c:lblOffset val="100"/>
      </c:catAx>
      <c:valAx>
        <c:axId val="94495488"/>
        <c:scaling>
          <c:orientation val="minMax"/>
        </c:scaling>
        <c:axPos val="l"/>
        <c:majorGridlines/>
        <c:numFmt formatCode="General" sourceLinked="1"/>
        <c:majorTickMark val="none"/>
        <c:tickLblPos val="nextTo"/>
        <c:crossAx val="93834240"/>
        <c:crosses val="autoZero"/>
        <c:crossBetween val="between"/>
      </c:valAx>
      <c:dTable>
        <c:showHorzBorder val="1"/>
        <c:showVertBorder val="1"/>
        <c:showOutline val="1"/>
        <c:showKeys val="1"/>
      </c:dTable>
    </c:plotArea>
    <c:plotVisOnly val="1"/>
  </c:chart>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es-MX"/>
  <c:chart>
    <c:title>
      <c:tx>
        <c:rich>
          <a:bodyPr/>
          <a:lstStyle/>
          <a:p>
            <a:pPr>
              <a:defRPr/>
            </a:pPr>
            <a:r>
              <a:rPr lang="es-MX" dirty="0" smtClean="0"/>
              <a:t>REVISIÓN</a:t>
            </a:r>
            <a:r>
              <a:rPr lang="es-MX" baseline="0" dirty="0" smtClean="0"/>
              <a:t> DE PERSONAS</a:t>
            </a:r>
          </a:p>
          <a:p>
            <a:pPr>
              <a:defRPr/>
            </a:pPr>
            <a:r>
              <a:rPr lang="es-MX" baseline="0" dirty="0" smtClean="0"/>
              <a:t>TRIMESTRAL</a:t>
            </a:r>
            <a:endParaRPr lang="es-MX" dirty="0"/>
          </a:p>
        </c:rich>
      </c:tx>
    </c:title>
    <c:plotArea>
      <c:layout/>
      <c:barChart>
        <c:barDir val="col"/>
        <c:grouping val="clustered"/>
        <c:ser>
          <c:idx val="0"/>
          <c:order val="0"/>
          <c:tx>
            <c:strRef>
              <c:f>Hoja1!$B$26</c:f>
              <c:strCache>
                <c:ptCount val="1"/>
                <c:pt idx="0">
                  <c:v>2015</c:v>
                </c:pt>
              </c:strCache>
            </c:strRef>
          </c:tx>
          <c:cat>
            <c:strRef>
              <c:f>Hoja1!$C$25:$E$25</c:f>
              <c:strCache>
                <c:ptCount val="3"/>
                <c:pt idx="0">
                  <c:v>OCT</c:v>
                </c:pt>
                <c:pt idx="1">
                  <c:v>NOV</c:v>
                </c:pt>
                <c:pt idx="2">
                  <c:v>DIC</c:v>
                </c:pt>
              </c:strCache>
            </c:strRef>
          </c:cat>
          <c:val>
            <c:numRef>
              <c:f>Hoja1!$C$26:$E$26</c:f>
              <c:numCache>
                <c:formatCode>General</c:formatCode>
                <c:ptCount val="3"/>
                <c:pt idx="0">
                  <c:v>962</c:v>
                </c:pt>
                <c:pt idx="1">
                  <c:v>784</c:v>
                </c:pt>
                <c:pt idx="2">
                  <c:v>725</c:v>
                </c:pt>
              </c:numCache>
            </c:numRef>
          </c:val>
        </c:ser>
        <c:ser>
          <c:idx val="1"/>
          <c:order val="1"/>
          <c:tx>
            <c:strRef>
              <c:f>Hoja1!$B$27</c:f>
              <c:strCache>
                <c:ptCount val="1"/>
                <c:pt idx="0">
                  <c:v>2016</c:v>
                </c:pt>
              </c:strCache>
            </c:strRef>
          </c:tx>
          <c:cat>
            <c:strRef>
              <c:f>Hoja1!$C$25:$E$25</c:f>
              <c:strCache>
                <c:ptCount val="3"/>
                <c:pt idx="0">
                  <c:v>OCT</c:v>
                </c:pt>
                <c:pt idx="1">
                  <c:v>NOV</c:v>
                </c:pt>
                <c:pt idx="2">
                  <c:v>DIC</c:v>
                </c:pt>
              </c:strCache>
            </c:strRef>
          </c:cat>
          <c:val>
            <c:numRef>
              <c:f>Hoja1!$C$27:$E$27</c:f>
              <c:numCache>
                <c:formatCode>General</c:formatCode>
                <c:ptCount val="3"/>
                <c:pt idx="0">
                  <c:v>1345</c:v>
                </c:pt>
                <c:pt idx="1">
                  <c:v>691</c:v>
                </c:pt>
                <c:pt idx="2">
                  <c:v>949</c:v>
                </c:pt>
              </c:numCache>
            </c:numRef>
          </c:val>
        </c:ser>
        <c:ser>
          <c:idx val="2"/>
          <c:order val="2"/>
          <c:tx>
            <c:strRef>
              <c:f>Hoja1!$B$28</c:f>
              <c:strCache>
                <c:ptCount val="1"/>
                <c:pt idx="0">
                  <c:v>2017</c:v>
                </c:pt>
              </c:strCache>
            </c:strRef>
          </c:tx>
          <c:cat>
            <c:strRef>
              <c:f>Hoja1!$C$25:$E$25</c:f>
              <c:strCache>
                <c:ptCount val="3"/>
                <c:pt idx="0">
                  <c:v>OCT</c:v>
                </c:pt>
                <c:pt idx="1">
                  <c:v>NOV</c:v>
                </c:pt>
                <c:pt idx="2">
                  <c:v>DIC</c:v>
                </c:pt>
              </c:strCache>
            </c:strRef>
          </c:cat>
          <c:val>
            <c:numRef>
              <c:f>Hoja1!$C$28:$E$28</c:f>
              <c:numCache>
                <c:formatCode>General</c:formatCode>
                <c:ptCount val="3"/>
                <c:pt idx="0">
                  <c:v>310</c:v>
                </c:pt>
                <c:pt idx="1">
                  <c:v>287</c:v>
                </c:pt>
                <c:pt idx="2">
                  <c:v>324</c:v>
                </c:pt>
              </c:numCache>
            </c:numRef>
          </c:val>
        </c:ser>
        <c:ser>
          <c:idx val="3"/>
          <c:order val="3"/>
          <c:tx>
            <c:strRef>
              <c:f>Hoja1!$B$29</c:f>
              <c:strCache>
                <c:ptCount val="1"/>
                <c:pt idx="0">
                  <c:v>2018</c:v>
                </c:pt>
              </c:strCache>
            </c:strRef>
          </c:tx>
          <c:cat>
            <c:strRef>
              <c:f>Hoja1!$C$25:$E$25</c:f>
              <c:strCache>
                <c:ptCount val="3"/>
                <c:pt idx="0">
                  <c:v>OCT</c:v>
                </c:pt>
                <c:pt idx="1">
                  <c:v>NOV</c:v>
                </c:pt>
                <c:pt idx="2">
                  <c:v>DIC</c:v>
                </c:pt>
              </c:strCache>
            </c:strRef>
          </c:cat>
          <c:val>
            <c:numRef>
              <c:f>Hoja1!$C$29:$E$29</c:f>
              <c:numCache>
                <c:formatCode>General</c:formatCode>
                <c:ptCount val="3"/>
              </c:numCache>
            </c:numRef>
          </c:val>
        </c:ser>
        <c:dLbls>
          <c:showVal val="1"/>
        </c:dLbls>
        <c:overlap val="-25"/>
        <c:axId val="98811264"/>
        <c:axId val="98833536"/>
      </c:barChart>
      <c:catAx>
        <c:axId val="98811264"/>
        <c:scaling>
          <c:orientation val="minMax"/>
        </c:scaling>
        <c:axPos val="b"/>
        <c:numFmt formatCode="General" sourceLinked="1"/>
        <c:majorTickMark val="none"/>
        <c:tickLblPos val="nextTo"/>
        <c:crossAx val="98833536"/>
        <c:crosses val="autoZero"/>
        <c:auto val="1"/>
        <c:lblAlgn val="ctr"/>
        <c:lblOffset val="100"/>
      </c:catAx>
      <c:valAx>
        <c:axId val="98833536"/>
        <c:scaling>
          <c:orientation val="minMax"/>
        </c:scaling>
        <c:delete val="1"/>
        <c:axPos val="l"/>
        <c:numFmt formatCode="General" sourceLinked="1"/>
        <c:tickLblPos val="none"/>
        <c:crossAx val="98811264"/>
        <c:crosses val="autoZero"/>
        <c:crossBetween val="between"/>
      </c:valAx>
    </c:plotArea>
    <c:legend>
      <c:legendPos val="t"/>
    </c:legend>
    <c:plotVisOnly val="1"/>
  </c:chart>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es-MX"/>
  <c:chart>
    <c:title>
      <c:tx>
        <c:rich>
          <a:bodyPr/>
          <a:lstStyle/>
          <a:p>
            <a:pPr>
              <a:defRPr/>
            </a:pPr>
            <a:r>
              <a:rPr lang="es-MX" dirty="0" smtClean="0"/>
              <a:t>REVISIÓN</a:t>
            </a:r>
            <a:r>
              <a:rPr lang="es-MX" baseline="0" dirty="0" smtClean="0"/>
              <a:t> DE VEHÍCULOS</a:t>
            </a:r>
          </a:p>
          <a:p>
            <a:pPr>
              <a:defRPr/>
            </a:pPr>
            <a:r>
              <a:rPr lang="es-MX" baseline="0" dirty="0" smtClean="0"/>
              <a:t>ANUAL </a:t>
            </a:r>
            <a:endParaRPr lang="es-MX" dirty="0"/>
          </a:p>
        </c:rich>
      </c:tx>
    </c:title>
    <c:plotArea>
      <c:layout/>
      <c:barChart>
        <c:barDir val="col"/>
        <c:grouping val="clustered"/>
        <c:ser>
          <c:idx val="0"/>
          <c:order val="0"/>
          <c:tx>
            <c:strRef>
              <c:f>GRAFICAS!$B$46</c:f>
              <c:strCache>
                <c:ptCount val="1"/>
                <c:pt idx="0">
                  <c:v>2015</c:v>
                </c:pt>
              </c:strCache>
            </c:strRef>
          </c:tx>
          <c:cat>
            <c:strRef>
              <c:f>GRAFICAS!$C$45:$N$45</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GRAFICAS!$C$46:$N$46</c:f>
              <c:numCache>
                <c:formatCode>General</c:formatCode>
                <c:ptCount val="12"/>
                <c:pt idx="9">
                  <c:v>1526</c:v>
                </c:pt>
                <c:pt idx="10">
                  <c:v>1619</c:v>
                </c:pt>
                <c:pt idx="11">
                  <c:v>3875</c:v>
                </c:pt>
              </c:numCache>
            </c:numRef>
          </c:val>
        </c:ser>
        <c:ser>
          <c:idx val="1"/>
          <c:order val="1"/>
          <c:tx>
            <c:strRef>
              <c:f>GRAFICAS!$B$47</c:f>
              <c:strCache>
                <c:ptCount val="1"/>
                <c:pt idx="0">
                  <c:v>2016</c:v>
                </c:pt>
              </c:strCache>
            </c:strRef>
          </c:tx>
          <c:cat>
            <c:strRef>
              <c:f>GRAFICAS!$C$45:$N$45</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GRAFICAS!$C$47:$N$47</c:f>
              <c:numCache>
                <c:formatCode>General</c:formatCode>
                <c:ptCount val="12"/>
                <c:pt idx="0">
                  <c:v>4016</c:v>
                </c:pt>
                <c:pt idx="1">
                  <c:v>3557</c:v>
                </c:pt>
                <c:pt idx="2">
                  <c:v>770</c:v>
                </c:pt>
                <c:pt idx="3">
                  <c:v>70</c:v>
                </c:pt>
                <c:pt idx="4">
                  <c:v>518</c:v>
                </c:pt>
                <c:pt idx="5">
                  <c:v>705</c:v>
                </c:pt>
                <c:pt idx="6">
                  <c:v>1444</c:v>
                </c:pt>
                <c:pt idx="7">
                  <c:v>944</c:v>
                </c:pt>
                <c:pt idx="8">
                  <c:v>914</c:v>
                </c:pt>
                <c:pt idx="9">
                  <c:v>2669</c:v>
                </c:pt>
                <c:pt idx="10">
                  <c:v>1368</c:v>
                </c:pt>
                <c:pt idx="11">
                  <c:v>3975</c:v>
                </c:pt>
              </c:numCache>
            </c:numRef>
          </c:val>
        </c:ser>
        <c:ser>
          <c:idx val="2"/>
          <c:order val="2"/>
          <c:tx>
            <c:strRef>
              <c:f>GRAFICAS!$B$48</c:f>
              <c:strCache>
                <c:ptCount val="1"/>
                <c:pt idx="0">
                  <c:v>2017</c:v>
                </c:pt>
              </c:strCache>
            </c:strRef>
          </c:tx>
          <c:cat>
            <c:strRef>
              <c:f>GRAFICAS!$C$45:$N$45</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GRAFICAS!$C$48:$N$48</c:f>
              <c:numCache>
                <c:formatCode>General</c:formatCode>
                <c:ptCount val="12"/>
                <c:pt idx="0">
                  <c:v>4509</c:v>
                </c:pt>
                <c:pt idx="1">
                  <c:v>4538</c:v>
                </c:pt>
                <c:pt idx="2">
                  <c:v>4944</c:v>
                </c:pt>
                <c:pt idx="3">
                  <c:v>4269</c:v>
                </c:pt>
                <c:pt idx="4">
                  <c:v>3749</c:v>
                </c:pt>
                <c:pt idx="5">
                  <c:v>3535</c:v>
                </c:pt>
                <c:pt idx="6">
                  <c:v>3184</c:v>
                </c:pt>
                <c:pt idx="7">
                  <c:v>3063</c:v>
                </c:pt>
                <c:pt idx="8">
                  <c:v>2662</c:v>
                </c:pt>
                <c:pt idx="9">
                  <c:v>1849</c:v>
                </c:pt>
                <c:pt idx="10">
                  <c:v>1619</c:v>
                </c:pt>
                <c:pt idx="11">
                  <c:v>2055</c:v>
                </c:pt>
              </c:numCache>
            </c:numRef>
          </c:val>
        </c:ser>
        <c:ser>
          <c:idx val="3"/>
          <c:order val="3"/>
          <c:tx>
            <c:strRef>
              <c:f>GRAFICAS!$B$49</c:f>
              <c:strCache>
                <c:ptCount val="1"/>
                <c:pt idx="0">
                  <c:v>2018</c:v>
                </c:pt>
              </c:strCache>
            </c:strRef>
          </c:tx>
          <c:cat>
            <c:strRef>
              <c:f>GRAFICAS!$C$45:$N$45</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GRAFICAS!$C$49:$N$49</c:f>
              <c:numCache>
                <c:formatCode>General</c:formatCode>
                <c:ptCount val="12"/>
                <c:pt idx="0">
                  <c:v>2057</c:v>
                </c:pt>
                <c:pt idx="1">
                  <c:v>1262</c:v>
                </c:pt>
                <c:pt idx="2">
                  <c:v>815</c:v>
                </c:pt>
                <c:pt idx="3">
                  <c:v>2243</c:v>
                </c:pt>
                <c:pt idx="4">
                  <c:v>1381</c:v>
                </c:pt>
              </c:numCache>
            </c:numRef>
          </c:val>
        </c:ser>
        <c:axId val="98864512"/>
        <c:axId val="98874496"/>
      </c:barChart>
      <c:catAx>
        <c:axId val="98864512"/>
        <c:scaling>
          <c:orientation val="minMax"/>
        </c:scaling>
        <c:axPos val="b"/>
        <c:majorTickMark val="none"/>
        <c:tickLblPos val="nextTo"/>
        <c:crossAx val="98874496"/>
        <c:crosses val="autoZero"/>
        <c:auto val="1"/>
        <c:lblAlgn val="ctr"/>
        <c:lblOffset val="100"/>
      </c:catAx>
      <c:valAx>
        <c:axId val="98874496"/>
        <c:scaling>
          <c:orientation val="minMax"/>
        </c:scaling>
        <c:axPos val="l"/>
        <c:majorGridlines/>
        <c:numFmt formatCode="General" sourceLinked="1"/>
        <c:majorTickMark val="none"/>
        <c:tickLblPos val="nextTo"/>
        <c:crossAx val="98864512"/>
        <c:crosses val="autoZero"/>
        <c:crossBetween val="between"/>
      </c:valAx>
      <c:dTable>
        <c:showHorzBorder val="1"/>
        <c:showVertBorder val="1"/>
        <c:showOutline val="1"/>
        <c:showKeys val="1"/>
      </c:dTable>
    </c:plotArea>
    <c:plotVisOnly val="1"/>
  </c:chart>
  <c:externalData r:id="rId1"/>
</c:chartSpace>
</file>

<file path=ppt/charts/chart12.xml><?xml version="1.0" encoding="utf-8"?>
<c:chartSpace xmlns:c="http://schemas.openxmlformats.org/drawingml/2006/chart" xmlns:a="http://schemas.openxmlformats.org/drawingml/2006/main" xmlns:r="http://schemas.openxmlformats.org/officeDocument/2006/relationships">
  <c:lang val="es-MX"/>
  <c:chart>
    <c:title>
      <c:tx>
        <c:rich>
          <a:bodyPr/>
          <a:lstStyle/>
          <a:p>
            <a:pPr>
              <a:defRPr/>
            </a:pPr>
            <a:r>
              <a:rPr lang="es-MX" dirty="0" smtClean="0"/>
              <a:t>REVISIÓN</a:t>
            </a:r>
            <a:r>
              <a:rPr lang="es-MX" baseline="0" dirty="0" smtClean="0"/>
              <a:t> DE VEHÍCULOS </a:t>
            </a:r>
          </a:p>
          <a:p>
            <a:pPr>
              <a:defRPr/>
            </a:pPr>
            <a:r>
              <a:rPr lang="es-MX" baseline="0" dirty="0" smtClean="0"/>
              <a:t>TRIMESTRAL</a:t>
            </a:r>
            <a:endParaRPr lang="es-MX" dirty="0"/>
          </a:p>
        </c:rich>
      </c:tx>
    </c:title>
    <c:plotArea>
      <c:layout/>
      <c:barChart>
        <c:barDir val="col"/>
        <c:grouping val="clustered"/>
        <c:ser>
          <c:idx val="0"/>
          <c:order val="0"/>
          <c:tx>
            <c:strRef>
              <c:f>Hoja1!$C$36</c:f>
              <c:strCache>
                <c:ptCount val="1"/>
                <c:pt idx="0">
                  <c:v>2015</c:v>
                </c:pt>
              </c:strCache>
            </c:strRef>
          </c:tx>
          <c:cat>
            <c:strRef>
              <c:f>Hoja1!$D$35:$F$35</c:f>
              <c:strCache>
                <c:ptCount val="3"/>
                <c:pt idx="0">
                  <c:v>ENE</c:v>
                </c:pt>
                <c:pt idx="1">
                  <c:v>FEB</c:v>
                </c:pt>
                <c:pt idx="2">
                  <c:v>MAR</c:v>
                </c:pt>
              </c:strCache>
            </c:strRef>
          </c:cat>
          <c:val>
            <c:numRef>
              <c:f>Hoja1!$D$36:$F$36</c:f>
              <c:numCache>
                <c:formatCode>General</c:formatCode>
                <c:ptCount val="3"/>
              </c:numCache>
            </c:numRef>
          </c:val>
        </c:ser>
        <c:ser>
          <c:idx val="1"/>
          <c:order val="1"/>
          <c:tx>
            <c:strRef>
              <c:f>Hoja1!$C$37</c:f>
              <c:strCache>
                <c:ptCount val="1"/>
                <c:pt idx="0">
                  <c:v>2016</c:v>
                </c:pt>
              </c:strCache>
            </c:strRef>
          </c:tx>
          <c:cat>
            <c:strRef>
              <c:f>Hoja1!$D$35:$F$35</c:f>
              <c:strCache>
                <c:ptCount val="3"/>
                <c:pt idx="0">
                  <c:v>ENE</c:v>
                </c:pt>
                <c:pt idx="1">
                  <c:v>FEB</c:v>
                </c:pt>
                <c:pt idx="2">
                  <c:v>MAR</c:v>
                </c:pt>
              </c:strCache>
            </c:strRef>
          </c:cat>
          <c:val>
            <c:numRef>
              <c:f>Hoja1!$D$37:$F$37</c:f>
              <c:numCache>
                <c:formatCode>General</c:formatCode>
                <c:ptCount val="3"/>
                <c:pt idx="0">
                  <c:v>4016</c:v>
                </c:pt>
                <c:pt idx="1">
                  <c:v>3557</c:v>
                </c:pt>
                <c:pt idx="2">
                  <c:v>770</c:v>
                </c:pt>
              </c:numCache>
            </c:numRef>
          </c:val>
        </c:ser>
        <c:ser>
          <c:idx val="2"/>
          <c:order val="2"/>
          <c:tx>
            <c:strRef>
              <c:f>Hoja1!$C$38</c:f>
              <c:strCache>
                <c:ptCount val="1"/>
                <c:pt idx="0">
                  <c:v>2017</c:v>
                </c:pt>
              </c:strCache>
            </c:strRef>
          </c:tx>
          <c:cat>
            <c:strRef>
              <c:f>Hoja1!$D$35:$F$35</c:f>
              <c:strCache>
                <c:ptCount val="3"/>
                <c:pt idx="0">
                  <c:v>ENE</c:v>
                </c:pt>
                <c:pt idx="1">
                  <c:v>FEB</c:v>
                </c:pt>
                <c:pt idx="2">
                  <c:v>MAR</c:v>
                </c:pt>
              </c:strCache>
            </c:strRef>
          </c:cat>
          <c:val>
            <c:numRef>
              <c:f>Hoja1!$D$38:$F$38</c:f>
              <c:numCache>
                <c:formatCode>General</c:formatCode>
                <c:ptCount val="3"/>
                <c:pt idx="0">
                  <c:v>4509</c:v>
                </c:pt>
                <c:pt idx="1">
                  <c:v>4538</c:v>
                </c:pt>
                <c:pt idx="2">
                  <c:v>4944</c:v>
                </c:pt>
              </c:numCache>
            </c:numRef>
          </c:val>
        </c:ser>
        <c:ser>
          <c:idx val="3"/>
          <c:order val="3"/>
          <c:tx>
            <c:strRef>
              <c:f>Hoja1!$C$39</c:f>
              <c:strCache>
                <c:ptCount val="1"/>
                <c:pt idx="0">
                  <c:v>2018</c:v>
                </c:pt>
              </c:strCache>
            </c:strRef>
          </c:tx>
          <c:cat>
            <c:strRef>
              <c:f>Hoja1!$D$35:$F$35</c:f>
              <c:strCache>
                <c:ptCount val="3"/>
                <c:pt idx="0">
                  <c:v>ENE</c:v>
                </c:pt>
                <c:pt idx="1">
                  <c:v>FEB</c:v>
                </c:pt>
                <c:pt idx="2">
                  <c:v>MAR</c:v>
                </c:pt>
              </c:strCache>
            </c:strRef>
          </c:cat>
          <c:val>
            <c:numRef>
              <c:f>Hoja1!$D$39:$F$39</c:f>
              <c:numCache>
                <c:formatCode>General</c:formatCode>
                <c:ptCount val="3"/>
                <c:pt idx="0">
                  <c:v>2057</c:v>
                </c:pt>
                <c:pt idx="1">
                  <c:v>1262</c:v>
                </c:pt>
                <c:pt idx="2">
                  <c:v>815</c:v>
                </c:pt>
              </c:numCache>
            </c:numRef>
          </c:val>
        </c:ser>
        <c:dLbls>
          <c:showVal val="1"/>
        </c:dLbls>
        <c:overlap val="-25"/>
        <c:axId val="98908416"/>
        <c:axId val="98918400"/>
      </c:barChart>
      <c:catAx>
        <c:axId val="98908416"/>
        <c:scaling>
          <c:orientation val="minMax"/>
        </c:scaling>
        <c:axPos val="b"/>
        <c:numFmt formatCode="General" sourceLinked="1"/>
        <c:majorTickMark val="none"/>
        <c:tickLblPos val="nextTo"/>
        <c:crossAx val="98918400"/>
        <c:crosses val="autoZero"/>
        <c:auto val="1"/>
        <c:lblAlgn val="ctr"/>
        <c:lblOffset val="100"/>
      </c:catAx>
      <c:valAx>
        <c:axId val="98918400"/>
        <c:scaling>
          <c:orientation val="minMax"/>
        </c:scaling>
        <c:delete val="1"/>
        <c:axPos val="l"/>
        <c:numFmt formatCode="General" sourceLinked="1"/>
        <c:tickLblPos val="none"/>
        <c:crossAx val="98908416"/>
        <c:crosses val="autoZero"/>
        <c:crossBetween val="between"/>
      </c:valAx>
    </c:plotArea>
    <c:legend>
      <c:legendPos val="t"/>
    </c:legend>
    <c:plotVisOnly val="1"/>
  </c:chart>
  <c:externalData r:id="rId1"/>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es-MX"/>
  <c:chart>
    <c:title>
      <c:tx>
        <c:rich>
          <a:bodyPr/>
          <a:lstStyle/>
          <a:p>
            <a:pPr>
              <a:defRPr/>
            </a:pPr>
            <a:r>
              <a:rPr lang="es-MX" dirty="0" smtClean="0"/>
              <a:t>REVISIÓN</a:t>
            </a:r>
            <a:r>
              <a:rPr lang="es-MX" baseline="0" dirty="0" smtClean="0"/>
              <a:t> DE VEHÍCULOS</a:t>
            </a:r>
          </a:p>
          <a:p>
            <a:pPr>
              <a:defRPr/>
            </a:pPr>
            <a:r>
              <a:rPr lang="es-MX" baseline="0" dirty="0" smtClean="0"/>
              <a:t>TRIMESTRAL</a:t>
            </a:r>
            <a:endParaRPr lang="es-MX" dirty="0"/>
          </a:p>
        </c:rich>
      </c:tx>
    </c:title>
    <c:plotArea>
      <c:layout/>
      <c:barChart>
        <c:barDir val="col"/>
        <c:grouping val="clustered"/>
        <c:ser>
          <c:idx val="0"/>
          <c:order val="0"/>
          <c:tx>
            <c:strRef>
              <c:f>Hoja1!$C$42</c:f>
              <c:strCache>
                <c:ptCount val="1"/>
                <c:pt idx="0">
                  <c:v>2015</c:v>
                </c:pt>
              </c:strCache>
            </c:strRef>
          </c:tx>
          <c:cat>
            <c:strRef>
              <c:f>Hoja1!$D$41:$F$41</c:f>
              <c:strCache>
                <c:ptCount val="3"/>
                <c:pt idx="0">
                  <c:v>ABR</c:v>
                </c:pt>
                <c:pt idx="1">
                  <c:v>MAY</c:v>
                </c:pt>
                <c:pt idx="2">
                  <c:v>JUN</c:v>
                </c:pt>
              </c:strCache>
            </c:strRef>
          </c:cat>
          <c:val>
            <c:numRef>
              <c:f>Hoja1!$D$42:$F$42</c:f>
              <c:numCache>
                <c:formatCode>General</c:formatCode>
                <c:ptCount val="3"/>
              </c:numCache>
            </c:numRef>
          </c:val>
        </c:ser>
        <c:ser>
          <c:idx val="1"/>
          <c:order val="1"/>
          <c:tx>
            <c:strRef>
              <c:f>Hoja1!$C$43</c:f>
              <c:strCache>
                <c:ptCount val="1"/>
                <c:pt idx="0">
                  <c:v>2016</c:v>
                </c:pt>
              </c:strCache>
            </c:strRef>
          </c:tx>
          <c:cat>
            <c:strRef>
              <c:f>Hoja1!$D$41:$F$41</c:f>
              <c:strCache>
                <c:ptCount val="3"/>
                <c:pt idx="0">
                  <c:v>ABR</c:v>
                </c:pt>
                <c:pt idx="1">
                  <c:v>MAY</c:v>
                </c:pt>
                <c:pt idx="2">
                  <c:v>JUN</c:v>
                </c:pt>
              </c:strCache>
            </c:strRef>
          </c:cat>
          <c:val>
            <c:numRef>
              <c:f>Hoja1!$D$43:$F$43</c:f>
              <c:numCache>
                <c:formatCode>General</c:formatCode>
                <c:ptCount val="3"/>
                <c:pt idx="0">
                  <c:v>70</c:v>
                </c:pt>
                <c:pt idx="1">
                  <c:v>518</c:v>
                </c:pt>
                <c:pt idx="2">
                  <c:v>705</c:v>
                </c:pt>
              </c:numCache>
            </c:numRef>
          </c:val>
        </c:ser>
        <c:ser>
          <c:idx val="2"/>
          <c:order val="2"/>
          <c:tx>
            <c:strRef>
              <c:f>Hoja1!$C$44</c:f>
              <c:strCache>
                <c:ptCount val="1"/>
                <c:pt idx="0">
                  <c:v>2017</c:v>
                </c:pt>
              </c:strCache>
            </c:strRef>
          </c:tx>
          <c:cat>
            <c:strRef>
              <c:f>Hoja1!$D$41:$F$41</c:f>
              <c:strCache>
                <c:ptCount val="3"/>
                <c:pt idx="0">
                  <c:v>ABR</c:v>
                </c:pt>
                <c:pt idx="1">
                  <c:v>MAY</c:v>
                </c:pt>
                <c:pt idx="2">
                  <c:v>JUN</c:v>
                </c:pt>
              </c:strCache>
            </c:strRef>
          </c:cat>
          <c:val>
            <c:numRef>
              <c:f>Hoja1!$D$44:$F$44</c:f>
              <c:numCache>
                <c:formatCode>General</c:formatCode>
                <c:ptCount val="3"/>
                <c:pt idx="0">
                  <c:v>4269</c:v>
                </c:pt>
                <c:pt idx="1">
                  <c:v>3749</c:v>
                </c:pt>
                <c:pt idx="2">
                  <c:v>3535</c:v>
                </c:pt>
              </c:numCache>
            </c:numRef>
          </c:val>
        </c:ser>
        <c:ser>
          <c:idx val="3"/>
          <c:order val="3"/>
          <c:tx>
            <c:strRef>
              <c:f>Hoja1!$C$45</c:f>
              <c:strCache>
                <c:ptCount val="1"/>
                <c:pt idx="0">
                  <c:v>2018</c:v>
                </c:pt>
              </c:strCache>
            </c:strRef>
          </c:tx>
          <c:cat>
            <c:strRef>
              <c:f>Hoja1!$D$41:$F$41</c:f>
              <c:strCache>
                <c:ptCount val="3"/>
                <c:pt idx="0">
                  <c:v>ABR</c:v>
                </c:pt>
                <c:pt idx="1">
                  <c:v>MAY</c:v>
                </c:pt>
                <c:pt idx="2">
                  <c:v>JUN</c:v>
                </c:pt>
              </c:strCache>
            </c:strRef>
          </c:cat>
          <c:val>
            <c:numRef>
              <c:f>Hoja1!$D$45:$F$45</c:f>
              <c:numCache>
                <c:formatCode>General</c:formatCode>
                <c:ptCount val="3"/>
                <c:pt idx="0">
                  <c:v>2243</c:v>
                </c:pt>
                <c:pt idx="1">
                  <c:v>1381</c:v>
                </c:pt>
              </c:numCache>
            </c:numRef>
          </c:val>
        </c:ser>
        <c:dLbls>
          <c:showVal val="1"/>
        </c:dLbls>
        <c:overlap val="-25"/>
        <c:axId val="98979840"/>
        <c:axId val="98981376"/>
      </c:barChart>
      <c:catAx>
        <c:axId val="98979840"/>
        <c:scaling>
          <c:orientation val="minMax"/>
        </c:scaling>
        <c:axPos val="b"/>
        <c:numFmt formatCode="General" sourceLinked="1"/>
        <c:majorTickMark val="none"/>
        <c:tickLblPos val="nextTo"/>
        <c:crossAx val="98981376"/>
        <c:crosses val="autoZero"/>
        <c:auto val="1"/>
        <c:lblAlgn val="ctr"/>
        <c:lblOffset val="100"/>
      </c:catAx>
      <c:valAx>
        <c:axId val="98981376"/>
        <c:scaling>
          <c:orientation val="minMax"/>
        </c:scaling>
        <c:delete val="1"/>
        <c:axPos val="l"/>
        <c:numFmt formatCode="General" sourceLinked="1"/>
        <c:tickLblPos val="none"/>
        <c:crossAx val="98979840"/>
        <c:crosses val="autoZero"/>
        <c:crossBetween val="between"/>
      </c:valAx>
    </c:plotArea>
    <c:legend>
      <c:legendPos val="t"/>
    </c:legend>
    <c:plotVisOnly val="1"/>
  </c:chart>
  <c:externalData r:id="rId1"/>
</c:chartSpace>
</file>

<file path=ppt/charts/chart14.xml><?xml version="1.0" encoding="utf-8"?>
<c:chartSpace xmlns:c="http://schemas.openxmlformats.org/drawingml/2006/chart" xmlns:a="http://schemas.openxmlformats.org/drawingml/2006/main" xmlns:r="http://schemas.openxmlformats.org/officeDocument/2006/relationships">
  <c:date1904 val="1"/>
  <c:lang val="es-MX"/>
  <c:chart>
    <c:title>
      <c:tx>
        <c:rich>
          <a:bodyPr/>
          <a:lstStyle/>
          <a:p>
            <a:pPr>
              <a:defRPr/>
            </a:pPr>
            <a:r>
              <a:rPr lang="es-MX" dirty="0" smtClean="0"/>
              <a:t>REVISIÓN</a:t>
            </a:r>
            <a:r>
              <a:rPr lang="es-MX" baseline="0" dirty="0" smtClean="0"/>
              <a:t> DE VEHÍCULOS </a:t>
            </a:r>
          </a:p>
          <a:p>
            <a:pPr>
              <a:defRPr/>
            </a:pPr>
            <a:r>
              <a:rPr lang="es-MX" baseline="0" dirty="0" smtClean="0"/>
              <a:t>TRIMESTRAL</a:t>
            </a:r>
            <a:endParaRPr lang="es-MX" dirty="0"/>
          </a:p>
        </c:rich>
      </c:tx>
    </c:title>
    <c:plotArea>
      <c:layout/>
      <c:barChart>
        <c:barDir val="col"/>
        <c:grouping val="clustered"/>
        <c:ser>
          <c:idx val="0"/>
          <c:order val="0"/>
          <c:tx>
            <c:strRef>
              <c:f>Hoja1!$C$48</c:f>
              <c:strCache>
                <c:ptCount val="1"/>
                <c:pt idx="0">
                  <c:v>2015</c:v>
                </c:pt>
              </c:strCache>
            </c:strRef>
          </c:tx>
          <c:cat>
            <c:strRef>
              <c:f>Hoja1!$D$47:$F$47</c:f>
              <c:strCache>
                <c:ptCount val="3"/>
                <c:pt idx="0">
                  <c:v>JUL</c:v>
                </c:pt>
                <c:pt idx="1">
                  <c:v>AGO</c:v>
                </c:pt>
                <c:pt idx="2">
                  <c:v>SEP</c:v>
                </c:pt>
              </c:strCache>
            </c:strRef>
          </c:cat>
          <c:val>
            <c:numRef>
              <c:f>Hoja1!$D$48:$F$48</c:f>
              <c:numCache>
                <c:formatCode>General</c:formatCode>
                <c:ptCount val="3"/>
              </c:numCache>
            </c:numRef>
          </c:val>
        </c:ser>
        <c:ser>
          <c:idx val="1"/>
          <c:order val="1"/>
          <c:tx>
            <c:strRef>
              <c:f>Hoja1!$C$49</c:f>
              <c:strCache>
                <c:ptCount val="1"/>
                <c:pt idx="0">
                  <c:v>2016</c:v>
                </c:pt>
              </c:strCache>
            </c:strRef>
          </c:tx>
          <c:cat>
            <c:strRef>
              <c:f>Hoja1!$D$47:$F$47</c:f>
              <c:strCache>
                <c:ptCount val="3"/>
                <c:pt idx="0">
                  <c:v>JUL</c:v>
                </c:pt>
                <c:pt idx="1">
                  <c:v>AGO</c:v>
                </c:pt>
                <c:pt idx="2">
                  <c:v>SEP</c:v>
                </c:pt>
              </c:strCache>
            </c:strRef>
          </c:cat>
          <c:val>
            <c:numRef>
              <c:f>Hoja1!$D$49:$F$49</c:f>
              <c:numCache>
                <c:formatCode>General</c:formatCode>
                <c:ptCount val="3"/>
                <c:pt idx="0">
                  <c:v>1444</c:v>
                </c:pt>
                <c:pt idx="1">
                  <c:v>944</c:v>
                </c:pt>
                <c:pt idx="2">
                  <c:v>914</c:v>
                </c:pt>
              </c:numCache>
            </c:numRef>
          </c:val>
        </c:ser>
        <c:ser>
          <c:idx val="2"/>
          <c:order val="2"/>
          <c:tx>
            <c:strRef>
              <c:f>Hoja1!$C$50</c:f>
              <c:strCache>
                <c:ptCount val="1"/>
                <c:pt idx="0">
                  <c:v>2017</c:v>
                </c:pt>
              </c:strCache>
            </c:strRef>
          </c:tx>
          <c:cat>
            <c:strRef>
              <c:f>Hoja1!$D$47:$F$47</c:f>
              <c:strCache>
                <c:ptCount val="3"/>
                <c:pt idx="0">
                  <c:v>JUL</c:v>
                </c:pt>
                <c:pt idx="1">
                  <c:v>AGO</c:v>
                </c:pt>
                <c:pt idx="2">
                  <c:v>SEP</c:v>
                </c:pt>
              </c:strCache>
            </c:strRef>
          </c:cat>
          <c:val>
            <c:numRef>
              <c:f>Hoja1!$D$50:$F$50</c:f>
              <c:numCache>
                <c:formatCode>General</c:formatCode>
                <c:ptCount val="3"/>
                <c:pt idx="0">
                  <c:v>3184</c:v>
                </c:pt>
                <c:pt idx="1">
                  <c:v>3063</c:v>
                </c:pt>
                <c:pt idx="2">
                  <c:v>2662</c:v>
                </c:pt>
              </c:numCache>
            </c:numRef>
          </c:val>
        </c:ser>
        <c:ser>
          <c:idx val="3"/>
          <c:order val="3"/>
          <c:tx>
            <c:strRef>
              <c:f>Hoja1!$C$51</c:f>
              <c:strCache>
                <c:ptCount val="1"/>
                <c:pt idx="0">
                  <c:v>2018</c:v>
                </c:pt>
              </c:strCache>
            </c:strRef>
          </c:tx>
          <c:cat>
            <c:strRef>
              <c:f>Hoja1!$D$47:$F$47</c:f>
              <c:strCache>
                <c:ptCount val="3"/>
                <c:pt idx="0">
                  <c:v>JUL</c:v>
                </c:pt>
                <c:pt idx="1">
                  <c:v>AGO</c:v>
                </c:pt>
                <c:pt idx="2">
                  <c:v>SEP</c:v>
                </c:pt>
              </c:strCache>
            </c:strRef>
          </c:cat>
          <c:val>
            <c:numRef>
              <c:f>Hoja1!$D$51:$F$51</c:f>
              <c:numCache>
                <c:formatCode>General</c:formatCode>
                <c:ptCount val="3"/>
              </c:numCache>
            </c:numRef>
          </c:val>
        </c:ser>
        <c:dLbls>
          <c:showVal val="1"/>
        </c:dLbls>
        <c:overlap val="-25"/>
        <c:axId val="99014144"/>
        <c:axId val="99015680"/>
      </c:barChart>
      <c:catAx>
        <c:axId val="99014144"/>
        <c:scaling>
          <c:orientation val="minMax"/>
        </c:scaling>
        <c:axPos val="b"/>
        <c:numFmt formatCode="General" sourceLinked="1"/>
        <c:majorTickMark val="none"/>
        <c:tickLblPos val="nextTo"/>
        <c:crossAx val="99015680"/>
        <c:crosses val="autoZero"/>
        <c:auto val="1"/>
        <c:lblAlgn val="ctr"/>
        <c:lblOffset val="100"/>
      </c:catAx>
      <c:valAx>
        <c:axId val="99015680"/>
        <c:scaling>
          <c:orientation val="minMax"/>
        </c:scaling>
        <c:delete val="1"/>
        <c:axPos val="l"/>
        <c:numFmt formatCode="General" sourceLinked="1"/>
        <c:tickLblPos val="none"/>
        <c:crossAx val="99014144"/>
        <c:crosses val="autoZero"/>
        <c:crossBetween val="between"/>
      </c:valAx>
    </c:plotArea>
    <c:legend>
      <c:legendPos val="t"/>
    </c:legend>
    <c:plotVisOnly val="1"/>
  </c:chart>
  <c:externalData r:id="rId1"/>
</c:chartSpace>
</file>

<file path=ppt/charts/chart15.xml><?xml version="1.0" encoding="utf-8"?>
<c:chartSpace xmlns:c="http://schemas.openxmlformats.org/drawingml/2006/chart" xmlns:a="http://schemas.openxmlformats.org/drawingml/2006/main" xmlns:r="http://schemas.openxmlformats.org/officeDocument/2006/relationships">
  <c:date1904 val="1"/>
  <c:lang val="es-MX"/>
  <c:chart>
    <c:title>
      <c:tx>
        <c:rich>
          <a:bodyPr/>
          <a:lstStyle/>
          <a:p>
            <a:pPr>
              <a:defRPr/>
            </a:pPr>
            <a:r>
              <a:rPr lang="es-MX" dirty="0" smtClean="0"/>
              <a:t>REVISIÓN</a:t>
            </a:r>
            <a:r>
              <a:rPr lang="es-MX" baseline="0" dirty="0" smtClean="0"/>
              <a:t> DE VEHÍCULOS </a:t>
            </a:r>
          </a:p>
          <a:p>
            <a:pPr>
              <a:defRPr/>
            </a:pPr>
            <a:r>
              <a:rPr lang="es-MX" baseline="0" dirty="0" smtClean="0"/>
              <a:t>TRIMESTRAL</a:t>
            </a:r>
            <a:endParaRPr lang="es-MX" dirty="0"/>
          </a:p>
        </c:rich>
      </c:tx>
    </c:title>
    <c:plotArea>
      <c:layout/>
      <c:barChart>
        <c:barDir val="col"/>
        <c:grouping val="clustered"/>
        <c:ser>
          <c:idx val="0"/>
          <c:order val="0"/>
          <c:tx>
            <c:strRef>
              <c:f>Hoja1!$C$54</c:f>
              <c:strCache>
                <c:ptCount val="1"/>
                <c:pt idx="0">
                  <c:v>2015</c:v>
                </c:pt>
              </c:strCache>
            </c:strRef>
          </c:tx>
          <c:cat>
            <c:strRef>
              <c:f>Hoja1!$D$53:$F$53</c:f>
              <c:strCache>
                <c:ptCount val="3"/>
                <c:pt idx="0">
                  <c:v>OCT</c:v>
                </c:pt>
                <c:pt idx="1">
                  <c:v>NOV</c:v>
                </c:pt>
                <c:pt idx="2">
                  <c:v>DIC</c:v>
                </c:pt>
              </c:strCache>
            </c:strRef>
          </c:cat>
          <c:val>
            <c:numRef>
              <c:f>Hoja1!$D$54:$F$54</c:f>
              <c:numCache>
                <c:formatCode>General</c:formatCode>
                <c:ptCount val="3"/>
                <c:pt idx="0">
                  <c:v>1526</c:v>
                </c:pt>
                <c:pt idx="1">
                  <c:v>1619</c:v>
                </c:pt>
                <c:pt idx="2">
                  <c:v>3875</c:v>
                </c:pt>
              </c:numCache>
            </c:numRef>
          </c:val>
        </c:ser>
        <c:ser>
          <c:idx val="1"/>
          <c:order val="1"/>
          <c:tx>
            <c:strRef>
              <c:f>Hoja1!$C$55</c:f>
              <c:strCache>
                <c:ptCount val="1"/>
                <c:pt idx="0">
                  <c:v>2016</c:v>
                </c:pt>
              </c:strCache>
            </c:strRef>
          </c:tx>
          <c:cat>
            <c:strRef>
              <c:f>Hoja1!$D$53:$F$53</c:f>
              <c:strCache>
                <c:ptCount val="3"/>
                <c:pt idx="0">
                  <c:v>OCT</c:v>
                </c:pt>
                <c:pt idx="1">
                  <c:v>NOV</c:v>
                </c:pt>
                <c:pt idx="2">
                  <c:v>DIC</c:v>
                </c:pt>
              </c:strCache>
            </c:strRef>
          </c:cat>
          <c:val>
            <c:numRef>
              <c:f>Hoja1!$D$55:$F$55</c:f>
              <c:numCache>
                <c:formatCode>General</c:formatCode>
                <c:ptCount val="3"/>
                <c:pt idx="0">
                  <c:v>2669</c:v>
                </c:pt>
                <c:pt idx="1">
                  <c:v>1368</c:v>
                </c:pt>
                <c:pt idx="2">
                  <c:v>3975</c:v>
                </c:pt>
              </c:numCache>
            </c:numRef>
          </c:val>
        </c:ser>
        <c:ser>
          <c:idx val="2"/>
          <c:order val="2"/>
          <c:tx>
            <c:strRef>
              <c:f>Hoja1!$C$56</c:f>
              <c:strCache>
                <c:ptCount val="1"/>
                <c:pt idx="0">
                  <c:v>2017</c:v>
                </c:pt>
              </c:strCache>
            </c:strRef>
          </c:tx>
          <c:cat>
            <c:strRef>
              <c:f>Hoja1!$D$53:$F$53</c:f>
              <c:strCache>
                <c:ptCount val="3"/>
                <c:pt idx="0">
                  <c:v>OCT</c:v>
                </c:pt>
                <c:pt idx="1">
                  <c:v>NOV</c:v>
                </c:pt>
                <c:pt idx="2">
                  <c:v>DIC</c:v>
                </c:pt>
              </c:strCache>
            </c:strRef>
          </c:cat>
          <c:val>
            <c:numRef>
              <c:f>Hoja1!$D$56:$F$56</c:f>
              <c:numCache>
                <c:formatCode>General</c:formatCode>
                <c:ptCount val="3"/>
                <c:pt idx="0">
                  <c:v>1849</c:v>
                </c:pt>
                <c:pt idx="1">
                  <c:v>1619</c:v>
                </c:pt>
                <c:pt idx="2">
                  <c:v>2055</c:v>
                </c:pt>
              </c:numCache>
            </c:numRef>
          </c:val>
        </c:ser>
        <c:dLbls>
          <c:showVal val="1"/>
        </c:dLbls>
        <c:overlap val="-25"/>
        <c:axId val="99067776"/>
        <c:axId val="99069312"/>
      </c:barChart>
      <c:catAx>
        <c:axId val="99067776"/>
        <c:scaling>
          <c:orientation val="minMax"/>
        </c:scaling>
        <c:axPos val="b"/>
        <c:numFmt formatCode="General" sourceLinked="1"/>
        <c:majorTickMark val="none"/>
        <c:tickLblPos val="nextTo"/>
        <c:crossAx val="99069312"/>
        <c:crosses val="autoZero"/>
        <c:auto val="1"/>
        <c:lblAlgn val="ctr"/>
        <c:lblOffset val="100"/>
      </c:catAx>
      <c:valAx>
        <c:axId val="99069312"/>
        <c:scaling>
          <c:orientation val="minMax"/>
        </c:scaling>
        <c:delete val="1"/>
        <c:axPos val="l"/>
        <c:numFmt formatCode="General" sourceLinked="1"/>
        <c:tickLblPos val="none"/>
        <c:crossAx val="99067776"/>
        <c:crosses val="autoZero"/>
        <c:crossBetween val="between"/>
      </c:valAx>
    </c:plotArea>
    <c:legend>
      <c:legendPos val="t"/>
    </c:legend>
    <c:plotVisOnly val="1"/>
  </c:chart>
  <c:externalData r:id="rId1"/>
</c:chartSpace>
</file>

<file path=ppt/charts/chart16.xml><?xml version="1.0" encoding="utf-8"?>
<c:chartSpace xmlns:c="http://schemas.openxmlformats.org/drawingml/2006/chart" xmlns:a="http://schemas.openxmlformats.org/drawingml/2006/main" xmlns:r="http://schemas.openxmlformats.org/officeDocument/2006/relationships">
  <c:date1904 val="1"/>
  <c:lang val="es-MX"/>
  <c:chart>
    <c:title>
      <c:tx>
        <c:rich>
          <a:bodyPr/>
          <a:lstStyle/>
          <a:p>
            <a:pPr>
              <a:defRPr/>
            </a:pPr>
            <a:r>
              <a:rPr lang="es-MX" dirty="0" smtClean="0"/>
              <a:t>ROBO</a:t>
            </a:r>
            <a:r>
              <a:rPr lang="es-MX" baseline="0" dirty="0" smtClean="0"/>
              <a:t> A CASA HABITACIÓN</a:t>
            </a:r>
          </a:p>
          <a:p>
            <a:pPr>
              <a:defRPr/>
            </a:pPr>
            <a:r>
              <a:rPr lang="es-MX" baseline="0" dirty="0" smtClean="0"/>
              <a:t>ANUAL</a:t>
            </a:r>
            <a:endParaRPr lang="es-MX" dirty="0"/>
          </a:p>
        </c:rich>
      </c:tx>
    </c:title>
    <c:plotArea>
      <c:layout/>
      <c:barChart>
        <c:barDir val="col"/>
        <c:grouping val="clustered"/>
        <c:ser>
          <c:idx val="0"/>
          <c:order val="0"/>
          <c:tx>
            <c:strRef>
              <c:f>Hoja2!$A$4</c:f>
              <c:strCache>
                <c:ptCount val="1"/>
                <c:pt idx="0">
                  <c:v>2015</c:v>
                </c:pt>
              </c:strCache>
            </c:strRef>
          </c:tx>
          <c:cat>
            <c:strRef>
              <c:f>Hoja2!$B$3:$M$3</c:f>
              <c:strCache>
                <c:ptCount val="12"/>
                <c:pt idx="0">
                  <c:v>ENERO </c:v>
                </c:pt>
                <c:pt idx="1">
                  <c:v>FEBRERO </c:v>
                </c:pt>
                <c:pt idx="2">
                  <c:v>MARZO </c:v>
                </c:pt>
                <c:pt idx="3">
                  <c:v>ABRIL </c:v>
                </c:pt>
                <c:pt idx="4">
                  <c:v>MAYO </c:v>
                </c:pt>
                <c:pt idx="5">
                  <c:v>JUNIO </c:v>
                </c:pt>
                <c:pt idx="6">
                  <c:v>JULIO </c:v>
                </c:pt>
                <c:pt idx="7">
                  <c:v>AGOSTO </c:v>
                </c:pt>
                <c:pt idx="8">
                  <c:v>SEPTIEMBRE</c:v>
                </c:pt>
                <c:pt idx="9">
                  <c:v>OCTUBRE</c:v>
                </c:pt>
                <c:pt idx="10">
                  <c:v>NOVIEMBRE</c:v>
                </c:pt>
                <c:pt idx="11">
                  <c:v>DICIEMBRE</c:v>
                </c:pt>
              </c:strCache>
            </c:strRef>
          </c:cat>
          <c:val>
            <c:numRef>
              <c:f>Hoja2!$B$4:$M$4</c:f>
              <c:numCache>
                <c:formatCode>General</c:formatCode>
                <c:ptCount val="12"/>
                <c:pt idx="9">
                  <c:v>83</c:v>
                </c:pt>
                <c:pt idx="10">
                  <c:v>63</c:v>
                </c:pt>
                <c:pt idx="11">
                  <c:v>73</c:v>
                </c:pt>
              </c:numCache>
            </c:numRef>
          </c:val>
          <c:bubble3D val="1"/>
        </c:ser>
        <c:ser>
          <c:idx val="1"/>
          <c:order val="1"/>
          <c:tx>
            <c:strRef>
              <c:f>Hoja2!$A$5</c:f>
              <c:strCache>
                <c:ptCount val="1"/>
                <c:pt idx="0">
                  <c:v>2016</c:v>
                </c:pt>
              </c:strCache>
            </c:strRef>
          </c:tx>
          <c:cat>
            <c:strRef>
              <c:f>Hoja2!$B$3:$M$3</c:f>
              <c:strCache>
                <c:ptCount val="12"/>
                <c:pt idx="0">
                  <c:v>ENERO </c:v>
                </c:pt>
                <c:pt idx="1">
                  <c:v>FEBRERO </c:v>
                </c:pt>
                <c:pt idx="2">
                  <c:v>MARZO </c:v>
                </c:pt>
                <c:pt idx="3">
                  <c:v>ABRIL </c:v>
                </c:pt>
                <c:pt idx="4">
                  <c:v>MAYO </c:v>
                </c:pt>
                <c:pt idx="5">
                  <c:v>JUNIO </c:v>
                </c:pt>
                <c:pt idx="6">
                  <c:v>JULIO </c:v>
                </c:pt>
                <c:pt idx="7">
                  <c:v>AGOSTO </c:v>
                </c:pt>
                <c:pt idx="8">
                  <c:v>SEPTIEMBRE</c:v>
                </c:pt>
                <c:pt idx="9">
                  <c:v>OCTUBRE</c:v>
                </c:pt>
                <c:pt idx="10">
                  <c:v>NOVIEMBRE</c:v>
                </c:pt>
                <c:pt idx="11">
                  <c:v>DICIEMBRE</c:v>
                </c:pt>
              </c:strCache>
            </c:strRef>
          </c:cat>
          <c:val>
            <c:numRef>
              <c:f>Hoja2!$B$5:$M$5</c:f>
              <c:numCache>
                <c:formatCode>General</c:formatCode>
                <c:ptCount val="12"/>
                <c:pt idx="0">
                  <c:v>73</c:v>
                </c:pt>
                <c:pt idx="1">
                  <c:v>78</c:v>
                </c:pt>
                <c:pt idx="2">
                  <c:v>65</c:v>
                </c:pt>
                <c:pt idx="3">
                  <c:v>65</c:v>
                </c:pt>
                <c:pt idx="4">
                  <c:v>78</c:v>
                </c:pt>
                <c:pt idx="5" formatCode="0">
                  <c:v>61</c:v>
                </c:pt>
                <c:pt idx="6">
                  <c:v>83</c:v>
                </c:pt>
                <c:pt idx="7">
                  <c:v>84</c:v>
                </c:pt>
                <c:pt idx="8">
                  <c:v>55</c:v>
                </c:pt>
                <c:pt idx="9">
                  <c:v>62</c:v>
                </c:pt>
                <c:pt idx="10">
                  <c:v>39</c:v>
                </c:pt>
                <c:pt idx="11">
                  <c:v>41</c:v>
                </c:pt>
              </c:numCache>
            </c:numRef>
          </c:val>
          <c:bubble3D val="1"/>
        </c:ser>
        <c:ser>
          <c:idx val="2"/>
          <c:order val="2"/>
          <c:tx>
            <c:strRef>
              <c:f>Hoja2!$A$6</c:f>
              <c:strCache>
                <c:ptCount val="1"/>
                <c:pt idx="0">
                  <c:v>2017</c:v>
                </c:pt>
              </c:strCache>
            </c:strRef>
          </c:tx>
          <c:cat>
            <c:strRef>
              <c:f>Hoja2!$B$3:$M$3</c:f>
              <c:strCache>
                <c:ptCount val="12"/>
                <c:pt idx="0">
                  <c:v>ENERO </c:v>
                </c:pt>
                <c:pt idx="1">
                  <c:v>FEBRERO </c:v>
                </c:pt>
                <c:pt idx="2">
                  <c:v>MARZO </c:v>
                </c:pt>
                <c:pt idx="3">
                  <c:v>ABRIL </c:v>
                </c:pt>
                <c:pt idx="4">
                  <c:v>MAYO </c:v>
                </c:pt>
                <c:pt idx="5">
                  <c:v>JUNIO </c:v>
                </c:pt>
                <c:pt idx="6">
                  <c:v>JULIO </c:v>
                </c:pt>
                <c:pt idx="7">
                  <c:v>AGOSTO </c:v>
                </c:pt>
                <c:pt idx="8">
                  <c:v>SEPTIEMBRE</c:v>
                </c:pt>
                <c:pt idx="9">
                  <c:v>OCTUBRE</c:v>
                </c:pt>
                <c:pt idx="10">
                  <c:v>NOVIEMBRE</c:v>
                </c:pt>
                <c:pt idx="11">
                  <c:v>DICIEMBRE</c:v>
                </c:pt>
              </c:strCache>
            </c:strRef>
          </c:cat>
          <c:val>
            <c:numRef>
              <c:f>Hoja2!$B$6:$M$6</c:f>
              <c:numCache>
                <c:formatCode>General</c:formatCode>
                <c:ptCount val="12"/>
                <c:pt idx="0">
                  <c:v>36</c:v>
                </c:pt>
                <c:pt idx="1">
                  <c:v>26</c:v>
                </c:pt>
                <c:pt idx="2">
                  <c:v>24</c:v>
                </c:pt>
                <c:pt idx="3">
                  <c:v>31</c:v>
                </c:pt>
                <c:pt idx="4">
                  <c:v>25</c:v>
                </c:pt>
                <c:pt idx="5">
                  <c:v>39</c:v>
                </c:pt>
                <c:pt idx="6">
                  <c:v>30</c:v>
                </c:pt>
                <c:pt idx="7">
                  <c:v>34</c:v>
                </c:pt>
                <c:pt idx="8">
                  <c:v>28</c:v>
                </c:pt>
                <c:pt idx="9">
                  <c:v>24</c:v>
                </c:pt>
                <c:pt idx="10">
                  <c:v>28</c:v>
                </c:pt>
                <c:pt idx="11">
                  <c:v>12</c:v>
                </c:pt>
              </c:numCache>
            </c:numRef>
          </c:val>
          <c:bubble3D val="1"/>
        </c:ser>
        <c:ser>
          <c:idx val="3"/>
          <c:order val="3"/>
          <c:tx>
            <c:strRef>
              <c:f>Hoja2!$A$7</c:f>
              <c:strCache>
                <c:ptCount val="1"/>
                <c:pt idx="0">
                  <c:v>2018</c:v>
                </c:pt>
              </c:strCache>
            </c:strRef>
          </c:tx>
          <c:cat>
            <c:strRef>
              <c:f>Hoja2!$B$3:$M$3</c:f>
              <c:strCache>
                <c:ptCount val="12"/>
                <c:pt idx="0">
                  <c:v>ENERO </c:v>
                </c:pt>
                <c:pt idx="1">
                  <c:v>FEBRERO </c:v>
                </c:pt>
                <c:pt idx="2">
                  <c:v>MARZO </c:v>
                </c:pt>
                <c:pt idx="3">
                  <c:v>ABRIL </c:v>
                </c:pt>
                <c:pt idx="4">
                  <c:v>MAYO </c:v>
                </c:pt>
                <c:pt idx="5">
                  <c:v>JUNIO </c:v>
                </c:pt>
                <c:pt idx="6">
                  <c:v>JULIO </c:v>
                </c:pt>
                <c:pt idx="7">
                  <c:v>AGOSTO </c:v>
                </c:pt>
                <c:pt idx="8">
                  <c:v>SEPTIEMBRE</c:v>
                </c:pt>
                <c:pt idx="9">
                  <c:v>OCTUBRE</c:v>
                </c:pt>
                <c:pt idx="10">
                  <c:v>NOVIEMBRE</c:v>
                </c:pt>
                <c:pt idx="11">
                  <c:v>DICIEMBRE</c:v>
                </c:pt>
              </c:strCache>
            </c:strRef>
          </c:cat>
          <c:val>
            <c:numRef>
              <c:f>Hoja2!$B$7:$M$7</c:f>
              <c:numCache>
                <c:formatCode>General</c:formatCode>
                <c:ptCount val="12"/>
                <c:pt idx="0">
                  <c:v>17</c:v>
                </c:pt>
                <c:pt idx="1">
                  <c:v>22</c:v>
                </c:pt>
                <c:pt idx="2">
                  <c:v>19</c:v>
                </c:pt>
                <c:pt idx="3">
                  <c:v>38</c:v>
                </c:pt>
                <c:pt idx="4">
                  <c:v>24</c:v>
                </c:pt>
              </c:numCache>
            </c:numRef>
          </c:val>
          <c:bubble3D val="1"/>
        </c:ser>
        <c:axId val="99174272"/>
        <c:axId val="99175808"/>
      </c:barChart>
      <c:catAx>
        <c:axId val="99174272"/>
        <c:scaling>
          <c:orientation val="minMax"/>
        </c:scaling>
        <c:axPos val="b"/>
        <c:majorTickMark val="none"/>
        <c:tickLblPos val="nextTo"/>
        <c:crossAx val="99175808"/>
        <c:crosses val="autoZero"/>
        <c:auto val="1"/>
        <c:lblAlgn val="ctr"/>
        <c:lblOffset val="100"/>
      </c:catAx>
      <c:valAx>
        <c:axId val="99175808"/>
        <c:scaling>
          <c:orientation val="minMax"/>
        </c:scaling>
        <c:axPos val="l"/>
        <c:majorGridlines/>
        <c:numFmt formatCode="General" sourceLinked="1"/>
        <c:majorTickMark val="none"/>
        <c:tickLblPos val="nextTo"/>
        <c:crossAx val="99174272"/>
        <c:crosses val="autoZero"/>
        <c:crossBetween val="between"/>
      </c:valAx>
      <c:dTable>
        <c:showHorzBorder val="1"/>
        <c:showVertBorder val="1"/>
        <c:showOutline val="1"/>
        <c:showKeys val="1"/>
      </c:dTable>
    </c:plotArea>
    <c:plotVisOnly val="1"/>
  </c:chart>
  <c:externalData r:id="rId1"/>
</c:chartSpace>
</file>

<file path=ppt/charts/chart17.xml><?xml version="1.0" encoding="utf-8"?>
<c:chartSpace xmlns:c="http://schemas.openxmlformats.org/drawingml/2006/chart" xmlns:a="http://schemas.openxmlformats.org/drawingml/2006/main" xmlns:r="http://schemas.openxmlformats.org/officeDocument/2006/relationships">
  <c:lang val="es-MX"/>
  <c:chart>
    <c:title>
      <c:tx>
        <c:rich>
          <a:bodyPr/>
          <a:lstStyle/>
          <a:p>
            <a:pPr>
              <a:defRPr/>
            </a:pPr>
            <a:r>
              <a:rPr lang="es-MX" dirty="0" smtClean="0"/>
              <a:t>ROBO</a:t>
            </a:r>
            <a:r>
              <a:rPr lang="es-MX" baseline="0" dirty="0" smtClean="0"/>
              <a:t> A CASA HABITACIÓN</a:t>
            </a:r>
          </a:p>
          <a:p>
            <a:pPr>
              <a:defRPr/>
            </a:pPr>
            <a:r>
              <a:rPr lang="es-MX" baseline="0" dirty="0" smtClean="0"/>
              <a:t>TRIMESTRAL</a:t>
            </a:r>
            <a:endParaRPr lang="es-MX" dirty="0"/>
          </a:p>
        </c:rich>
      </c:tx>
    </c:title>
    <c:plotArea>
      <c:layout/>
      <c:barChart>
        <c:barDir val="col"/>
        <c:grouping val="clustered"/>
        <c:ser>
          <c:idx val="0"/>
          <c:order val="0"/>
          <c:tx>
            <c:strRef>
              <c:f>Hoja3!$B$4</c:f>
              <c:strCache>
                <c:ptCount val="1"/>
                <c:pt idx="0">
                  <c:v>2015</c:v>
                </c:pt>
              </c:strCache>
            </c:strRef>
          </c:tx>
          <c:cat>
            <c:strRef>
              <c:f>Hoja3!$C$3:$E$3</c:f>
              <c:strCache>
                <c:ptCount val="3"/>
                <c:pt idx="0">
                  <c:v>ENERO </c:v>
                </c:pt>
                <c:pt idx="1">
                  <c:v>FEBRERO </c:v>
                </c:pt>
                <c:pt idx="2">
                  <c:v>MARZO </c:v>
                </c:pt>
              </c:strCache>
            </c:strRef>
          </c:cat>
          <c:val>
            <c:numRef>
              <c:f>Hoja3!$C$4:$E$4</c:f>
              <c:numCache>
                <c:formatCode>General</c:formatCode>
                <c:ptCount val="3"/>
              </c:numCache>
            </c:numRef>
          </c:val>
        </c:ser>
        <c:ser>
          <c:idx val="1"/>
          <c:order val="1"/>
          <c:tx>
            <c:strRef>
              <c:f>Hoja3!$B$5</c:f>
              <c:strCache>
                <c:ptCount val="1"/>
                <c:pt idx="0">
                  <c:v>2016</c:v>
                </c:pt>
              </c:strCache>
            </c:strRef>
          </c:tx>
          <c:cat>
            <c:strRef>
              <c:f>Hoja3!$C$3:$E$3</c:f>
              <c:strCache>
                <c:ptCount val="3"/>
                <c:pt idx="0">
                  <c:v>ENERO </c:v>
                </c:pt>
                <c:pt idx="1">
                  <c:v>FEBRERO </c:v>
                </c:pt>
                <c:pt idx="2">
                  <c:v>MARZO </c:v>
                </c:pt>
              </c:strCache>
            </c:strRef>
          </c:cat>
          <c:val>
            <c:numRef>
              <c:f>Hoja3!$C$5:$E$5</c:f>
              <c:numCache>
                <c:formatCode>General</c:formatCode>
                <c:ptCount val="3"/>
                <c:pt idx="0">
                  <c:v>73</c:v>
                </c:pt>
                <c:pt idx="1">
                  <c:v>78</c:v>
                </c:pt>
                <c:pt idx="2">
                  <c:v>65</c:v>
                </c:pt>
              </c:numCache>
            </c:numRef>
          </c:val>
        </c:ser>
        <c:ser>
          <c:idx val="2"/>
          <c:order val="2"/>
          <c:tx>
            <c:strRef>
              <c:f>Hoja3!$B$6</c:f>
              <c:strCache>
                <c:ptCount val="1"/>
                <c:pt idx="0">
                  <c:v>2017</c:v>
                </c:pt>
              </c:strCache>
            </c:strRef>
          </c:tx>
          <c:cat>
            <c:strRef>
              <c:f>Hoja3!$C$3:$E$3</c:f>
              <c:strCache>
                <c:ptCount val="3"/>
                <c:pt idx="0">
                  <c:v>ENERO </c:v>
                </c:pt>
                <c:pt idx="1">
                  <c:v>FEBRERO </c:v>
                </c:pt>
                <c:pt idx="2">
                  <c:v>MARZO </c:v>
                </c:pt>
              </c:strCache>
            </c:strRef>
          </c:cat>
          <c:val>
            <c:numRef>
              <c:f>Hoja3!$C$6:$E$6</c:f>
              <c:numCache>
                <c:formatCode>General</c:formatCode>
                <c:ptCount val="3"/>
                <c:pt idx="0">
                  <c:v>36</c:v>
                </c:pt>
                <c:pt idx="1">
                  <c:v>26</c:v>
                </c:pt>
                <c:pt idx="2">
                  <c:v>24</c:v>
                </c:pt>
              </c:numCache>
            </c:numRef>
          </c:val>
        </c:ser>
        <c:ser>
          <c:idx val="3"/>
          <c:order val="3"/>
          <c:tx>
            <c:strRef>
              <c:f>Hoja3!$B$7</c:f>
              <c:strCache>
                <c:ptCount val="1"/>
                <c:pt idx="0">
                  <c:v>2018</c:v>
                </c:pt>
              </c:strCache>
            </c:strRef>
          </c:tx>
          <c:cat>
            <c:strRef>
              <c:f>Hoja3!$C$3:$E$3</c:f>
              <c:strCache>
                <c:ptCount val="3"/>
                <c:pt idx="0">
                  <c:v>ENERO </c:v>
                </c:pt>
                <c:pt idx="1">
                  <c:v>FEBRERO </c:v>
                </c:pt>
                <c:pt idx="2">
                  <c:v>MARZO </c:v>
                </c:pt>
              </c:strCache>
            </c:strRef>
          </c:cat>
          <c:val>
            <c:numRef>
              <c:f>Hoja3!$C$7:$E$7</c:f>
              <c:numCache>
                <c:formatCode>General</c:formatCode>
                <c:ptCount val="3"/>
                <c:pt idx="0">
                  <c:v>17</c:v>
                </c:pt>
                <c:pt idx="1">
                  <c:v>22</c:v>
                </c:pt>
                <c:pt idx="2">
                  <c:v>19</c:v>
                </c:pt>
              </c:numCache>
            </c:numRef>
          </c:val>
        </c:ser>
        <c:dLbls>
          <c:showVal val="1"/>
        </c:dLbls>
        <c:overlap val="-25"/>
        <c:axId val="99128064"/>
        <c:axId val="99129600"/>
      </c:barChart>
      <c:catAx>
        <c:axId val="99128064"/>
        <c:scaling>
          <c:orientation val="minMax"/>
        </c:scaling>
        <c:axPos val="b"/>
        <c:numFmt formatCode="General" sourceLinked="1"/>
        <c:majorTickMark val="none"/>
        <c:tickLblPos val="nextTo"/>
        <c:crossAx val="99129600"/>
        <c:crosses val="autoZero"/>
        <c:auto val="1"/>
        <c:lblAlgn val="ctr"/>
        <c:lblOffset val="100"/>
      </c:catAx>
      <c:valAx>
        <c:axId val="99129600"/>
        <c:scaling>
          <c:orientation val="minMax"/>
        </c:scaling>
        <c:delete val="1"/>
        <c:axPos val="l"/>
        <c:numFmt formatCode="General" sourceLinked="1"/>
        <c:tickLblPos val="none"/>
        <c:crossAx val="99128064"/>
        <c:crosses val="autoZero"/>
        <c:crossBetween val="between"/>
      </c:valAx>
    </c:plotArea>
    <c:legend>
      <c:legendPos val="t"/>
    </c:legend>
    <c:plotVisOnly val="1"/>
  </c:chart>
  <c:externalData r:id="rId1"/>
</c:chartSpace>
</file>

<file path=ppt/charts/chart18.xml><?xml version="1.0" encoding="utf-8"?>
<c:chartSpace xmlns:c="http://schemas.openxmlformats.org/drawingml/2006/chart" xmlns:a="http://schemas.openxmlformats.org/drawingml/2006/main" xmlns:r="http://schemas.openxmlformats.org/officeDocument/2006/relationships">
  <c:date1904 val="1"/>
  <c:lang val="es-MX"/>
  <c:chart>
    <c:title>
      <c:tx>
        <c:rich>
          <a:bodyPr/>
          <a:lstStyle/>
          <a:p>
            <a:pPr>
              <a:defRPr/>
            </a:pPr>
            <a:r>
              <a:rPr lang="es-MX" dirty="0" smtClean="0"/>
              <a:t>ROBO</a:t>
            </a:r>
            <a:r>
              <a:rPr lang="es-MX" baseline="0" dirty="0" smtClean="0"/>
              <a:t> A CASA HABITACIÓN</a:t>
            </a:r>
          </a:p>
          <a:p>
            <a:pPr>
              <a:defRPr/>
            </a:pPr>
            <a:r>
              <a:rPr lang="es-MX" baseline="0" dirty="0" smtClean="0"/>
              <a:t>TRIMESTRAL </a:t>
            </a:r>
            <a:endParaRPr lang="es-MX" dirty="0"/>
          </a:p>
        </c:rich>
      </c:tx>
    </c:title>
    <c:plotArea>
      <c:layout/>
      <c:barChart>
        <c:barDir val="col"/>
        <c:grouping val="clustered"/>
        <c:ser>
          <c:idx val="0"/>
          <c:order val="0"/>
          <c:tx>
            <c:strRef>
              <c:f>Hoja3!$B$11</c:f>
              <c:strCache>
                <c:ptCount val="1"/>
                <c:pt idx="0">
                  <c:v>2015</c:v>
                </c:pt>
              </c:strCache>
            </c:strRef>
          </c:tx>
          <c:cat>
            <c:strRef>
              <c:f>Hoja3!$C$10:$E$10</c:f>
              <c:strCache>
                <c:ptCount val="3"/>
                <c:pt idx="0">
                  <c:v>ABRIL </c:v>
                </c:pt>
                <c:pt idx="1">
                  <c:v>MAYO </c:v>
                </c:pt>
                <c:pt idx="2">
                  <c:v>JUNIO </c:v>
                </c:pt>
              </c:strCache>
            </c:strRef>
          </c:cat>
          <c:val>
            <c:numRef>
              <c:f>Hoja3!$C$11:$E$11</c:f>
              <c:numCache>
                <c:formatCode>General</c:formatCode>
                <c:ptCount val="3"/>
              </c:numCache>
            </c:numRef>
          </c:val>
        </c:ser>
        <c:ser>
          <c:idx val="1"/>
          <c:order val="1"/>
          <c:tx>
            <c:strRef>
              <c:f>Hoja3!$B$12</c:f>
              <c:strCache>
                <c:ptCount val="1"/>
                <c:pt idx="0">
                  <c:v>2016</c:v>
                </c:pt>
              </c:strCache>
            </c:strRef>
          </c:tx>
          <c:cat>
            <c:strRef>
              <c:f>Hoja3!$C$10:$E$10</c:f>
              <c:strCache>
                <c:ptCount val="3"/>
                <c:pt idx="0">
                  <c:v>ABRIL </c:v>
                </c:pt>
                <c:pt idx="1">
                  <c:v>MAYO </c:v>
                </c:pt>
                <c:pt idx="2">
                  <c:v>JUNIO </c:v>
                </c:pt>
              </c:strCache>
            </c:strRef>
          </c:cat>
          <c:val>
            <c:numRef>
              <c:f>Hoja3!$C$12:$E$12</c:f>
              <c:numCache>
                <c:formatCode>General</c:formatCode>
                <c:ptCount val="3"/>
                <c:pt idx="0">
                  <c:v>65</c:v>
                </c:pt>
                <c:pt idx="1">
                  <c:v>78</c:v>
                </c:pt>
                <c:pt idx="2" formatCode="0">
                  <c:v>61</c:v>
                </c:pt>
              </c:numCache>
            </c:numRef>
          </c:val>
        </c:ser>
        <c:ser>
          <c:idx val="2"/>
          <c:order val="2"/>
          <c:tx>
            <c:strRef>
              <c:f>Hoja3!$B$13</c:f>
              <c:strCache>
                <c:ptCount val="1"/>
                <c:pt idx="0">
                  <c:v>2017</c:v>
                </c:pt>
              </c:strCache>
            </c:strRef>
          </c:tx>
          <c:cat>
            <c:strRef>
              <c:f>Hoja3!$C$10:$E$10</c:f>
              <c:strCache>
                <c:ptCount val="3"/>
                <c:pt idx="0">
                  <c:v>ABRIL </c:v>
                </c:pt>
                <c:pt idx="1">
                  <c:v>MAYO </c:v>
                </c:pt>
                <c:pt idx="2">
                  <c:v>JUNIO </c:v>
                </c:pt>
              </c:strCache>
            </c:strRef>
          </c:cat>
          <c:val>
            <c:numRef>
              <c:f>Hoja3!$C$13:$E$13</c:f>
              <c:numCache>
                <c:formatCode>General</c:formatCode>
                <c:ptCount val="3"/>
                <c:pt idx="0">
                  <c:v>31</c:v>
                </c:pt>
                <c:pt idx="1">
                  <c:v>25</c:v>
                </c:pt>
                <c:pt idx="2">
                  <c:v>39</c:v>
                </c:pt>
              </c:numCache>
            </c:numRef>
          </c:val>
        </c:ser>
        <c:ser>
          <c:idx val="3"/>
          <c:order val="3"/>
          <c:tx>
            <c:strRef>
              <c:f>Hoja3!$B$14</c:f>
              <c:strCache>
                <c:ptCount val="1"/>
                <c:pt idx="0">
                  <c:v>2018</c:v>
                </c:pt>
              </c:strCache>
            </c:strRef>
          </c:tx>
          <c:cat>
            <c:strRef>
              <c:f>Hoja3!$C$10:$E$10</c:f>
              <c:strCache>
                <c:ptCount val="3"/>
                <c:pt idx="0">
                  <c:v>ABRIL </c:v>
                </c:pt>
                <c:pt idx="1">
                  <c:v>MAYO </c:v>
                </c:pt>
                <c:pt idx="2">
                  <c:v>JUNIO </c:v>
                </c:pt>
              </c:strCache>
            </c:strRef>
          </c:cat>
          <c:val>
            <c:numRef>
              <c:f>Hoja3!$C$14:$E$14</c:f>
              <c:numCache>
                <c:formatCode>General</c:formatCode>
                <c:ptCount val="3"/>
                <c:pt idx="0">
                  <c:v>38</c:v>
                </c:pt>
                <c:pt idx="1">
                  <c:v>24</c:v>
                </c:pt>
              </c:numCache>
            </c:numRef>
          </c:val>
        </c:ser>
        <c:dLbls>
          <c:showVal val="1"/>
        </c:dLbls>
        <c:overlap val="-25"/>
        <c:axId val="99240192"/>
        <c:axId val="99254272"/>
      </c:barChart>
      <c:catAx>
        <c:axId val="99240192"/>
        <c:scaling>
          <c:orientation val="minMax"/>
        </c:scaling>
        <c:axPos val="b"/>
        <c:numFmt formatCode="General" sourceLinked="1"/>
        <c:majorTickMark val="none"/>
        <c:tickLblPos val="nextTo"/>
        <c:crossAx val="99254272"/>
        <c:crosses val="autoZero"/>
        <c:auto val="1"/>
        <c:lblAlgn val="ctr"/>
        <c:lblOffset val="100"/>
      </c:catAx>
      <c:valAx>
        <c:axId val="99254272"/>
        <c:scaling>
          <c:orientation val="minMax"/>
        </c:scaling>
        <c:delete val="1"/>
        <c:axPos val="l"/>
        <c:numFmt formatCode="General" sourceLinked="1"/>
        <c:tickLblPos val="none"/>
        <c:crossAx val="99240192"/>
        <c:crosses val="autoZero"/>
        <c:crossBetween val="between"/>
      </c:valAx>
    </c:plotArea>
    <c:legend>
      <c:legendPos val="t"/>
    </c:legend>
    <c:plotVisOnly val="1"/>
  </c:chart>
  <c:externalData r:id="rId1"/>
</c:chartSpace>
</file>

<file path=ppt/charts/chart19.xml><?xml version="1.0" encoding="utf-8"?>
<c:chartSpace xmlns:c="http://schemas.openxmlformats.org/drawingml/2006/chart" xmlns:a="http://schemas.openxmlformats.org/drawingml/2006/main" xmlns:r="http://schemas.openxmlformats.org/officeDocument/2006/relationships">
  <c:date1904 val="1"/>
  <c:lang val="es-MX"/>
  <c:chart>
    <c:title>
      <c:tx>
        <c:rich>
          <a:bodyPr/>
          <a:lstStyle/>
          <a:p>
            <a:pPr>
              <a:defRPr/>
            </a:pPr>
            <a:r>
              <a:rPr lang="es-MX" dirty="0" smtClean="0"/>
              <a:t>ROBO</a:t>
            </a:r>
            <a:r>
              <a:rPr lang="es-MX" baseline="0" dirty="0" smtClean="0"/>
              <a:t> A CASA HABITACIÓN</a:t>
            </a:r>
          </a:p>
          <a:p>
            <a:pPr>
              <a:defRPr/>
            </a:pPr>
            <a:r>
              <a:rPr lang="es-MX" baseline="0" dirty="0" smtClean="0"/>
              <a:t>TRIMESTRAL </a:t>
            </a:r>
            <a:endParaRPr lang="es-MX" dirty="0"/>
          </a:p>
        </c:rich>
      </c:tx>
    </c:title>
    <c:plotArea>
      <c:layout/>
      <c:barChart>
        <c:barDir val="col"/>
        <c:grouping val="clustered"/>
        <c:ser>
          <c:idx val="0"/>
          <c:order val="0"/>
          <c:tx>
            <c:strRef>
              <c:f>Hoja3!$B$18</c:f>
              <c:strCache>
                <c:ptCount val="1"/>
                <c:pt idx="0">
                  <c:v>2015</c:v>
                </c:pt>
              </c:strCache>
            </c:strRef>
          </c:tx>
          <c:cat>
            <c:strRef>
              <c:f>Hoja3!$C$17:$E$17</c:f>
              <c:strCache>
                <c:ptCount val="3"/>
                <c:pt idx="0">
                  <c:v>JULIO </c:v>
                </c:pt>
                <c:pt idx="1">
                  <c:v>AGOSTO </c:v>
                </c:pt>
                <c:pt idx="2">
                  <c:v>SEPTIEMBRE</c:v>
                </c:pt>
              </c:strCache>
            </c:strRef>
          </c:cat>
          <c:val>
            <c:numRef>
              <c:f>Hoja3!$C$18:$E$18</c:f>
              <c:numCache>
                <c:formatCode>General</c:formatCode>
                <c:ptCount val="3"/>
              </c:numCache>
            </c:numRef>
          </c:val>
        </c:ser>
        <c:ser>
          <c:idx val="1"/>
          <c:order val="1"/>
          <c:tx>
            <c:strRef>
              <c:f>Hoja3!$B$19</c:f>
              <c:strCache>
                <c:ptCount val="1"/>
                <c:pt idx="0">
                  <c:v>2016</c:v>
                </c:pt>
              </c:strCache>
            </c:strRef>
          </c:tx>
          <c:cat>
            <c:strRef>
              <c:f>Hoja3!$C$17:$E$17</c:f>
              <c:strCache>
                <c:ptCount val="3"/>
                <c:pt idx="0">
                  <c:v>JULIO </c:v>
                </c:pt>
                <c:pt idx="1">
                  <c:v>AGOSTO </c:v>
                </c:pt>
                <c:pt idx="2">
                  <c:v>SEPTIEMBRE</c:v>
                </c:pt>
              </c:strCache>
            </c:strRef>
          </c:cat>
          <c:val>
            <c:numRef>
              <c:f>Hoja3!$C$19:$E$19</c:f>
              <c:numCache>
                <c:formatCode>General</c:formatCode>
                <c:ptCount val="3"/>
                <c:pt idx="0">
                  <c:v>83</c:v>
                </c:pt>
                <c:pt idx="1">
                  <c:v>84</c:v>
                </c:pt>
                <c:pt idx="2">
                  <c:v>55</c:v>
                </c:pt>
              </c:numCache>
            </c:numRef>
          </c:val>
        </c:ser>
        <c:ser>
          <c:idx val="2"/>
          <c:order val="2"/>
          <c:tx>
            <c:strRef>
              <c:f>Hoja3!$B$20</c:f>
              <c:strCache>
                <c:ptCount val="1"/>
                <c:pt idx="0">
                  <c:v>2017</c:v>
                </c:pt>
              </c:strCache>
            </c:strRef>
          </c:tx>
          <c:cat>
            <c:strRef>
              <c:f>Hoja3!$C$17:$E$17</c:f>
              <c:strCache>
                <c:ptCount val="3"/>
                <c:pt idx="0">
                  <c:v>JULIO </c:v>
                </c:pt>
                <c:pt idx="1">
                  <c:v>AGOSTO </c:v>
                </c:pt>
                <c:pt idx="2">
                  <c:v>SEPTIEMBRE</c:v>
                </c:pt>
              </c:strCache>
            </c:strRef>
          </c:cat>
          <c:val>
            <c:numRef>
              <c:f>Hoja3!$C$20:$E$20</c:f>
              <c:numCache>
                <c:formatCode>General</c:formatCode>
                <c:ptCount val="3"/>
                <c:pt idx="0">
                  <c:v>30</c:v>
                </c:pt>
                <c:pt idx="1">
                  <c:v>34</c:v>
                </c:pt>
                <c:pt idx="2">
                  <c:v>28</c:v>
                </c:pt>
              </c:numCache>
            </c:numRef>
          </c:val>
        </c:ser>
        <c:ser>
          <c:idx val="3"/>
          <c:order val="3"/>
          <c:tx>
            <c:strRef>
              <c:f>Hoja3!$B$21</c:f>
              <c:strCache>
                <c:ptCount val="1"/>
                <c:pt idx="0">
                  <c:v>2018</c:v>
                </c:pt>
              </c:strCache>
            </c:strRef>
          </c:tx>
          <c:cat>
            <c:strRef>
              <c:f>Hoja3!$C$17:$E$17</c:f>
              <c:strCache>
                <c:ptCount val="3"/>
                <c:pt idx="0">
                  <c:v>JULIO </c:v>
                </c:pt>
                <c:pt idx="1">
                  <c:v>AGOSTO </c:v>
                </c:pt>
                <c:pt idx="2">
                  <c:v>SEPTIEMBRE</c:v>
                </c:pt>
              </c:strCache>
            </c:strRef>
          </c:cat>
          <c:val>
            <c:numRef>
              <c:f>Hoja3!$C$21:$E$21</c:f>
              <c:numCache>
                <c:formatCode>General</c:formatCode>
                <c:ptCount val="3"/>
              </c:numCache>
            </c:numRef>
          </c:val>
        </c:ser>
        <c:dLbls>
          <c:showVal val="1"/>
        </c:dLbls>
        <c:overlap val="-25"/>
        <c:axId val="99311616"/>
        <c:axId val="99313152"/>
      </c:barChart>
      <c:catAx>
        <c:axId val="99311616"/>
        <c:scaling>
          <c:orientation val="minMax"/>
        </c:scaling>
        <c:axPos val="b"/>
        <c:numFmt formatCode="General" sourceLinked="1"/>
        <c:majorTickMark val="none"/>
        <c:tickLblPos val="nextTo"/>
        <c:crossAx val="99313152"/>
        <c:crosses val="autoZero"/>
        <c:auto val="1"/>
        <c:lblAlgn val="ctr"/>
        <c:lblOffset val="100"/>
      </c:catAx>
      <c:valAx>
        <c:axId val="99313152"/>
        <c:scaling>
          <c:orientation val="minMax"/>
        </c:scaling>
        <c:delete val="1"/>
        <c:axPos val="l"/>
        <c:numFmt formatCode="General" sourceLinked="1"/>
        <c:tickLblPos val="none"/>
        <c:crossAx val="99311616"/>
        <c:crosses val="autoZero"/>
        <c:crossBetween val="between"/>
      </c:valAx>
    </c:plotArea>
    <c:legend>
      <c:legendPos val="t"/>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s-MX"/>
  <c:style val="10"/>
  <c:chart>
    <c:title>
      <c:tx>
        <c:rich>
          <a:bodyPr/>
          <a:lstStyle/>
          <a:p>
            <a:pPr>
              <a:defRPr/>
            </a:pPr>
            <a:r>
              <a:rPr lang="es-MX" dirty="0" smtClean="0"/>
              <a:t>REPORTES</a:t>
            </a:r>
            <a:r>
              <a:rPr lang="es-MX" baseline="0" dirty="0" smtClean="0"/>
              <a:t> ATENDIDOS</a:t>
            </a:r>
          </a:p>
          <a:p>
            <a:pPr>
              <a:defRPr/>
            </a:pPr>
            <a:r>
              <a:rPr lang="es-MX" baseline="0" dirty="0" smtClean="0"/>
              <a:t>TRIMESTRAL</a:t>
            </a:r>
          </a:p>
          <a:p>
            <a:pPr>
              <a:defRPr/>
            </a:pPr>
            <a:endParaRPr lang="es-MX" dirty="0"/>
          </a:p>
        </c:rich>
      </c:tx>
      <c:layout/>
    </c:title>
    <c:plotArea>
      <c:layout/>
      <c:barChart>
        <c:barDir val="col"/>
        <c:grouping val="clustered"/>
        <c:ser>
          <c:idx val="0"/>
          <c:order val="0"/>
          <c:tx>
            <c:strRef>
              <c:f>GRAFICAS!$B$4</c:f>
              <c:strCache>
                <c:ptCount val="1"/>
                <c:pt idx="0">
                  <c:v>2015</c:v>
                </c:pt>
              </c:strCache>
            </c:strRef>
          </c:tx>
          <c:cat>
            <c:strRef>
              <c:f>GRAFICAS!$C$3:$E$3</c:f>
              <c:strCache>
                <c:ptCount val="3"/>
                <c:pt idx="0">
                  <c:v>ENE</c:v>
                </c:pt>
                <c:pt idx="1">
                  <c:v>FEB</c:v>
                </c:pt>
                <c:pt idx="2">
                  <c:v>MAR</c:v>
                </c:pt>
              </c:strCache>
            </c:strRef>
          </c:cat>
          <c:val>
            <c:numRef>
              <c:f>GRAFICAS!$C$4:$E$4</c:f>
              <c:numCache>
                <c:formatCode>General</c:formatCode>
                <c:ptCount val="3"/>
              </c:numCache>
            </c:numRef>
          </c:val>
        </c:ser>
        <c:ser>
          <c:idx val="1"/>
          <c:order val="1"/>
          <c:tx>
            <c:strRef>
              <c:f>GRAFICAS!$B$5</c:f>
              <c:strCache>
                <c:ptCount val="1"/>
                <c:pt idx="0">
                  <c:v>2016</c:v>
                </c:pt>
              </c:strCache>
            </c:strRef>
          </c:tx>
          <c:cat>
            <c:strRef>
              <c:f>GRAFICAS!$C$3:$E$3</c:f>
              <c:strCache>
                <c:ptCount val="3"/>
                <c:pt idx="0">
                  <c:v>ENE</c:v>
                </c:pt>
                <c:pt idx="1">
                  <c:v>FEB</c:v>
                </c:pt>
                <c:pt idx="2">
                  <c:v>MAR</c:v>
                </c:pt>
              </c:strCache>
            </c:strRef>
          </c:cat>
          <c:val>
            <c:numRef>
              <c:f>GRAFICAS!$C$5:$E$5</c:f>
              <c:numCache>
                <c:formatCode>General</c:formatCode>
                <c:ptCount val="3"/>
                <c:pt idx="0">
                  <c:v>5643</c:v>
                </c:pt>
                <c:pt idx="1">
                  <c:v>6505</c:v>
                </c:pt>
                <c:pt idx="2">
                  <c:v>6814</c:v>
                </c:pt>
              </c:numCache>
            </c:numRef>
          </c:val>
        </c:ser>
        <c:ser>
          <c:idx val="2"/>
          <c:order val="2"/>
          <c:tx>
            <c:strRef>
              <c:f>GRAFICAS!$B$6</c:f>
              <c:strCache>
                <c:ptCount val="1"/>
                <c:pt idx="0">
                  <c:v>2017</c:v>
                </c:pt>
              </c:strCache>
            </c:strRef>
          </c:tx>
          <c:cat>
            <c:strRef>
              <c:f>GRAFICAS!$C$3:$E$3</c:f>
              <c:strCache>
                <c:ptCount val="3"/>
                <c:pt idx="0">
                  <c:v>ENE</c:v>
                </c:pt>
                <c:pt idx="1">
                  <c:v>FEB</c:v>
                </c:pt>
                <c:pt idx="2">
                  <c:v>MAR</c:v>
                </c:pt>
              </c:strCache>
            </c:strRef>
          </c:cat>
          <c:val>
            <c:numRef>
              <c:f>GRAFICAS!$C$6:$E$6</c:f>
              <c:numCache>
                <c:formatCode>General</c:formatCode>
                <c:ptCount val="3"/>
                <c:pt idx="0">
                  <c:v>6850</c:v>
                </c:pt>
                <c:pt idx="1">
                  <c:v>7628</c:v>
                </c:pt>
                <c:pt idx="2">
                  <c:v>9646</c:v>
                </c:pt>
              </c:numCache>
            </c:numRef>
          </c:val>
        </c:ser>
        <c:ser>
          <c:idx val="3"/>
          <c:order val="3"/>
          <c:tx>
            <c:strRef>
              <c:f>GRAFICAS!$B$7</c:f>
              <c:strCache>
                <c:ptCount val="1"/>
                <c:pt idx="0">
                  <c:v>2018</c:v>
                </c:pt>
              </c:strCache>
            </c:strRef>
          </c:tx>
          <c:cat>
            <c:strRef>
              <c:f>GRAFICAS!$C$3:$E$3</c:f>
              <c:strCache>
                <c:ptCount val="3"/>
                <c:pt idx="0">
                  <c:v>ENE</c:v>
                </c:pt>
                <c:pt idx="1">
                  <c:v>FEB</c:v>
                </c:pt>
                <c:pt idx="2">
                  <c:v>MAR</c:v>
                </c:pt>
              </c:strCache>
            </c:strRef>
          </c:cat>
          <c:val>
            <c:numRef>
              <c:f>GRAFICAS!$C$7:$E$7</c:f>
              <c:numCache>
                <c:formatCode>General</c:formatCode>
                <c:ptCount val="3"/>
                <c:pt idx="0">
                  <c:v>6305</c:v>
                </c:pt>
                <c:pt idx="1">
                  <c:v>6459</c:v>
                </c:pt>
                <c:pt idx="2">
                  <c:v>7529</c:v>
                </c:pt>
              </c:numCache>
            </c:numRef>
          </c:val>
        </c:ser>
        <c:dLbls>
          <c:showVal val="1"/>
        </c:dLbls>
        <c:overlap val="-25"/>
        <c:axId val="83378560"/>
        <c:axId val="83380096"/>
      </c:barChart>
      <c:catAx>
        <c:axId val="83378560"/>
        <c:scaling>
          <c:orientation val="minMax"/>
        </c:scaling>
        <c:axPos val="b"/>
        <c:numFmt formatCode="General" sourceLinked="1"/>
        <c:majorTickMark val="none"/>
        <c:tickLblPos val="nextTo"/>
        <c:crossAx val="83380096"/>
        <c:crosses val="autoZero"/>
        <c:auto val="1"/>
        <c:lblAlgn val="ctr"/>
        <c:lblOffset val="100"/>
      </c:catAx>
      <c:valAx>
        <c:axId val="83380096"/>
        <c:scaling>
          <c:orientation val="minMax"/>
        </c:scaling>
        <c:delete val="1"/>
        <c:axPos val="l"/>
        <c:numFmt formatCode="General" sourceLinked="1"/>
        <c:majorTickMark val="none"/>
        <c:tickLblPos val="none"/>
        <c:crossAx val="83378560"/>
        <c:crosses val="autoZero"/>
        <c:crossBetween val="between"/>
      </c:valAx>
    </c:plotArea>
    <c:legend>
      <c:legendPos val="t"/>
      <c:layout/>
    </c:legend>
    <c:plotVisOnly val="1"/>
  </c:chart>
  <c:txPr>
    <a:bodyPr/>
    <a:lstStyle/>
    <a:p>
      <a:pPr>
        <a:defRPr sz="1800"/>
      </a:pPr>
      <a:endParaRPr lang="es-MX"/>
    </a:p>
  </c:txPr>
  <c:externalData r:id="rId1"/>
</c:chartSpace>
</file>

<file path=ppt/charts/chart20.xml><?xml version="1.0" encoding="utf-8"?>
<c:chartSpace xmlns:c="http://schemas.openxmlformats.org/drawingml/2006/chart" xmlns:a="http://schemas.openxmlformats.org/drawingml/2006/main" xmlns:r="http://schemas.openxmlformats.org/officeDocument/2006/relationships">
  <c:date1904 val="1"/>
  <c:lang val="es-MX"/>
  <c:chart>
    <c:title>
      <c:tx>
        <c:rich>
          <a:bodyPr/>
          <a:lstStyle/>
          <a:p>
            <a:pPr>
              <a:defRPr/>
            </a:pPr>
            <a:r>
              <a:rPr lang="es-MX" dirty="0" smtClean="0"/>
              <a:t>ROBO</a:t>
            </a:r>
            <a:r>
              <a:rPr lang="es-MX" baseline="0" dirty="0" smtClean="0"/>
              <a:t> A CASA HABITACIÓN</a:t>
            </a:r>
          </a:p>
          <a:p>
            <a:pPr>
              <a:defRPr/>
            </a:pPr>
            <a:r>
              <a:rPr lang="es-MX" baseline="0" dirty="0" smtClean="0"/>
              <a:t>TRIMESTRAL</a:t>
            </a:r>
            <a:endParaRPr lang="es-MX" dirty="0"/>
          </a:p>
        </c:rich>
      </c:tx>
    </c:title>
    <c:plotArea>
      <c:layout/>
      <c:barChart>
        <c:barDir val="col"/>
        <c:grouping val="clustered"/>
        <c:ser>
          <c:idx val="0"/>
          <c:order val="0"/>
          <c:tx>
            <c:strRef>
              <c:f>Hoja3!$B$24</c:f>
              <c:strCache>
                <c:ptCount val="1"/>
                <c:pt idx="0">
                  <c:v>2015</c:v>
                </c:pt>
              </c:strCache>
            </c:strRef>
          </c:tx>
          <c:cat>
            <c:strRef>
              <c:f>Hoja3!$C$23:$E$23</c:f>
              <c:strCache>
                <c:ptCount val="3"/>
                <c:pt idx="0">
                  <c:v>OCTUBRE</c:v>
                </c:pt>
                <c:pt idx="1">
                  <c:v>NOVIEMBRE</c:v>
                </c:pt>
                <c:pt idx="2">
                  <c:v>DICIEMBRE</c:v>
                </c:pt>
              </c:strCache>
            </c:strRef>
          </c:cat>
          <c:val>
            <c:numRef>
              <c:f>Hoja3!$C$24:$E$24</c:f>
              <c:numCache>
                <c:formatCode>General</c:formatCode>
                <c:ptCount val="3"/>
                <c:pt idx="0">
                  <c:v>83</c:v>
                </c:pt>
                <c:pt idx="1">
                  <c:v>63</c:v>
                </c:pt>
                <c:pt idx="2">
                  <c:v>73</c:v>
                </c:pt>
              </c:numCache>
            </c:numRef>
          </c:val>
        </c:ser>
        <c:ser>
          <c:idx val="1"/>
          <c:order val="1"/>
          <c:tx>
            <c:strRef>
              <c:f>Hoja3!$B$25</c:f>
              <c:strCache>
                <c:ptCount val="1"/>
                <c:pt idx="0">
                  <c:v>2016</c:v>
                </c:pt>
              </c:strCache>
            </c:strRef>
          </c:tx>
          <c:cat>
            <c:strRef>
              <c:f>Hoja3!$C$23:$E$23</c:f>
              <c:strCache>
                <c:ptCount val="3"/>
                <c:pt idx="0">
                  <c:v>OCTUBRE</c:v>
                </c:pt>
                <c:pt idx="1">
                  <c:v>NOVIEMBRE</c:v>
                </c:pt>
                <c:pt idx="2">
                  <c:v>DICIEMBRE</c:v>
                </c:pt>
              </c:strCache>
            </c:strRef>
          </c:cat>
          <c:val>
            <c:numRef>
              <c:f>Hoja3!$C$25:$E$25</c:f>
              <c:numCache>
                <c:formatCode>General</c:formatCode>
                <c:ptCount val="3"/>
                <c:pt idx="0">
                  <c:v>62</c:v>
                </c:pt>
                <c:pt idx="1">
                  <c:v>39</c:v>
                </c:pt>
                <c:pt idx="2">
                  <c:v>41</c:v>
                </c:pt>
              </c:numCache>
            </c:numRef>
          </c:val>
        </c:ser>
        <c:ser>
          <c:idx val="2"/>
          <c:order val="2"/>
          <c:tx>
            <c:strRef>
              <c:f>Hoja3!$B$26</c:f>
              <c:strCache>
                <c:ptCount val="1"/>
                <c:pt idx="0">
                  <c:v>2017</c:v>
                </c:pt>
              </c:strCache>
            </c:strRef>
          </c:tx>
          <c:cat>
            <c:strRef>
              <c:f>Hoja3!$C$23:$E$23</c:f>
              <c:strCache>
                <c:ptCount val="3"/>
                <c:pt idx="0">
                  <c:v>OCTUBRE</c:v>
                </c:pt>
                <c:pt idx="1">
                  <c:v>NOVIEMBRE</c:v>
                </c:pt>
                <c:pt idx="2">
                  <c:v>DICIEMBRE</c:v>
                </c:pt>
              </c:strCache>
            </c:strRef>
          </c:cat>
          <c:val>
            <c:numRef>
              <c:f>Hoja3!$C$26:$E$26</c:f>
              <c:numCache>
                <c:formatCode>General</c:formatCode>
                <c:ptCount val="3"/>
                <c:pt idx="0">
                  <c:v>24</c:v>
                </c:pt>
                <c:pt idx="1">
                  <c:v>28</c:v>
                </c:pt>
                <c:pt idx="2">
                  <c:v>12</c:v>
                </c:pt>
              </c:numCache>
            </c:numRef>
          </c:val>
        </c:ser>
        <c:ser>
          <c:idx val="3"/>
          <c:order val="3"/>
          <c:tx>
            <c:strRef>
              <c:f>Hoja3!$B$27</c:f>
              <c:strCache>
                <c:ptCount val="1"/>
                <c:pt idx="0">
                  <c:v>2018</c:v>
                </c:pt>
              </c:strCache>
            </c:strRef>
          </c:tx>
          <c:cat>
            <c:strRef>
              <c:f>Hoja3!$C$23:$E$23</c:f>
              <c:strCache>
                <c:ptCount val="3"/>
                <c:pt idx="0">
                  <c:v>OCTUBRE</c:v>
                </c:pt>
                <c:pt idx="1">
                  <c:v>NOVIEMBRE</c:v>
                </c:pt>
                <c:pt idx="2">
                  <c:v>DICIEMBRE</c:v>
                </c:pt>
              </c:strCache>
            </c:strRef>
          </c:cat>
          <c:val>
            <c:numRef>
              <c:f>Hoja3!$C$27:$E$27</c:f>
              <c:numCache>
                <c:formatCode>General</c:formatCode>
                <c:ptCount val="3"/>
              </c:numCache>
            </c:numRef>
          </c:val>
        </c:ser>
        <c:dLbls>
          <c:showVal val="1"/>
        </c:dLbls>
        <c:overlap val="-25"/>
        <c:axId val="99354112"/>
        <c:axId val="99355648"/>
      </c:barChart>
      <c:catAx>
        <c:axId val="99354112"/>
        <c:scaling>
          <c:orientation val="minMax"/>
        </c:scaling>
        <c:axPos val="b"/>
        <c:numFmt formatCode="General" sourceLinked="1"/>
        <c:majorTickMark val="none"/>
        <c:tickLblPos val="nextTo"/>
        <c:crossAx val="99355648"/>
        <c:crosses val="autoZero"/>
        <c:auto val="1"/>
        <c:lblAlgn val="ctr"/>
        <c:lblOffset val="100"/>
      </c:catAx>
      <c:valAx>
        <c:axId val="99355648"/>
        <c:scaling>
          <c:orientation val="minMax"/>
        </c:scaling>
        <c:delete val="1"/>
        <c:axPos val="l"/>
        <c:numFmt formatCode="General" sourceLinked="1"/>
        <c:tickLblPos val="none"/>
        <c:crossAx val="99354112"/>
        <c:crosses val="autoZero"/>
        <c:crossBetween val="between"/>
      </c:valAx>
    </c:plotArea>
    <c:legend>
      <c:legendPos val="t"/>
    </c:legend>
    <c:plotVisOnly val="1"/>
  </c:chart>
  <c:externalData r:id="rId1"/>
</c:chartSpace>
</file>

<file path=ppt/charts/chart21.xml><?xml version="1.0" encoding="utf-8"?>
<c:chartSpace xmlns:c="http://schemas.openxmlformats.org/drawingml/2006/chart" xmlns:a="http://schemas.openxmlformats.org/drawingml/2006/main" xmlns:r="http://schemas.openxmlformats.org/officeDocument/2006/relationships">
  <c:lang val="es-MX"/>
  <c:chart>
    <c:title>
      <c:tx>
        <c:rich>
          <a:bodyPr/>
          <a:lstStyle/>
          <a:p>
            <a:pPr>
              <a:defRPr/>
            </a:pPr>
            <a:r>
              <a:rPr lang="es-MX" dirty="0" smtClean="0"/>
              <a:t>ROBO A COMERCIO</a:t>
            </a:r>
          </a:p>
          <a:p>
            <a:pPr>
              <a:defRPr/>
            </a:pPr>
            <a:r>
              <a:rPr lang="es-MX" dirty="0" smtClean="0"/>
              <a:t>ANUAL</a:t>
            </a:r>
            <a:endParaRPr lang="es-MX" dirty="0"/>
          </a:p>
        </c:rich>
      </c:tx>
    </c:title>
    <c:plotArea>
      <c:layout/>
      <c:barChart>
        <c:barDir val="col"/>
        <c:grouping val="clustered"/>
        <c:ser>
          <c:idx val="0"/>
          <c:order val="0"/>
          <c:tx>
            <c:strRef>
              <c:f>Hoja2!$A$19</c:f>
              <c:strCache>
                <c:ptCount val="1"/>
                <c:pt idx="0">
                  <c:v>2015</c:v>
                </c:pt>
              </c:strCache>
            </c:strRef>
          </c:tx>
          <c:cat>
            <c:strRef>
              <c:f>Hoja2!$B$18:$M$18</c:f>
              <c:strCache>
                <c:ptCount val="12"/>
                <c:pt idx="0">
                  <c:v>ENERO </c:v>
                </c:pt>
                <c:pt idx="1">
                  <c:v>FEBRERO </c:v>
                </c:pt>
                <c:pt idx="2">
                  <c:v>MARZO </c:v>
                </c:pt>
                <c:pt idx="3">
                  <c:v>ABRIL </c:v>
                </c:pt>
                <c:pt idx="4">
                  <c:v>MAYO </c:v>
                </c:pt>
                <c:pt idx="5">
                  <c:v>JUNIO </c:v>
                </c:pt>
                <c:pt idx="6">
                  <c:v>JULIO </c:v>
                </c:pt>
                <c:pt idx="7">
                  <c:v>AGOSTO </c:v>
                </c:pt>
                <c:pt idx="8">
                  <c:v>SEPTIEMBRE</c:v>
                </c:pt>
                <c:pt idx="9">
                  <c:v>OCTUBRE</c:v>
                </c:pt>
                <c:pt idx="10">
                  <c:v>NOVIEMBRE</c:v>
                </c:pt>
                <c:pt idx="11">
                  <c:v>DICIEMBRE</c:v>
                </c:pt>
              </c:strCache>
            </c:strRef>
          </c:cat>
          <c:val>
            <c:numRef>
              <c:f>Hoja2!$B$19:$M$19</c:f>
              <c:numCache>
                <c:formatCode>General</c:formatCode>
                <c:ptCount val="12"/>
                <c:pt idx="9">
                  <c:v>77</c:v>
                </c:pt>
                <c:pt idx="10">
                  <c:v>59</c:v>
                </c:pt>
                <c:pt idx="11">
                  <c:v>51</c:v>
                </c:pt>
              </c:numCache>
            </c:numRef>
          </c:val>
        </c:ser>
        <c:ser>
          <c:idx val="1"/>
          <c:order val="1"/>
          <c:tx>
            <c:strRef>
              <c:f>Hoja2!$A$20</c:f>
              <c:strCache>
                <c:ptCount val="1"/>
                <c:pt idx="0">
                  <c:v>2016</c:v>
                </c:pt>
              </c:strCache>
            </c:strRef>
          </c:tx>
          <c:cat>
            <c:strRef>
              <c:f>Hoja2!$B$18:$M$18</c:f>
              <c:strCache>
                <c:ptCount val="12"/>
                <c:pt idx="0">
                  <c:v>ENERO </c:v>
                </c:pt>
                <c:pt idx="1">
                  <c:v>FEBRERO </c:v>
                </c:pt>
                <c:pt idx="2">
                  <c:v>MARZO </c:v>
                </c:pt>
                <c:pt idx="3">
                  <c:v>ABRIL </c:v>
                </c:pt>
                <c:pt idx="4">
                  <c:v>MAYO </c:v>
                </c:pt>
                <c:pt idx="5">
                  <c:v>JUNIO </c:v>
                </c:pt>
                <c:pt idx="6">
                  <c:v>JULIO </c:v>
                </c:pt>
                <c:pt idx="7">
                  <c:v>AGOSTO </c:v>
                </c:pt>
                <c:pt idx="8">
                  <c:v>SEPTIEMBRE</c:v>
                </c:pt>
                <c:pt idx="9">
                  <c:v>OCTUBRE</c:v>
                </c:pt>
                <c:pt idx="10">
                  <c:v>NOVIEMBRE</c:v>
                </c:pt>
                <c:pt idx="11">
                  <c:v>DICIEMBRE</c:v>
                </c:pt>
              </c:strCache>
            </c:strRef>
          </c:cat>
          <c:val>
            <c:numRef>
              <c:f>Hoja2!$B$20:$M$20</c:f>
              <c:numCache>
                <c:formatCode>General</c:formatCode>
                <c:ptCount val="12"/>
                <c:pt idx="0">
                  <c:v>61</c:v>
                </c:pt>
                <c:pt idx="1">
                  <c:v>55</c:v>
                </c:pt>
                <c:pt idx="2">
                  <c:v>59</c:v>
                </c:pt>
                <c:pt idx="3">
                  <c:v>56</c:v>
                </c:pt>
                <c:pt idx="4">
                  <c:v>58</c:v>
                </c:pt>
                <c:pt idx="5">
                  <c:v>46</c:v>
                </c:pt>
                <c:pt idx="6">
                  <c:v>35</c:v>
                </c:pt>
                <c:pt idx="7">
                  <c:v>50</c:v>
                </c:pt>
                <c:pt idx="8">
                  <c:v>42</c:v>
                </c:pt>
                <c:pt idx="9">
                  <c:v>30</c:v>
                </c:pt>
                <c:pt idx="10">
                  <c:v>37</c:v>
                </c:pt>
                <c:pt idx="11">
                  <c:v>59</c:v>
                </c:pt>
              </c:numCache>
            </c:numRef>
          </c:val>
        </c:ser>
        <c:ser>
          <c:idx val="2"/>
          <c:order val="2"/>
          <c:tx>
            <c:strRef>
              <c:f>Hoja2!$A$21</c:f>
              <c:strCache>
                <c:ptCount val="1"/>
                <c:pt idx="0">
                  <c:v>2017</c:v>
                </c:pt>
              </c:strCache>
            </c:strRef>
          </c:tx>
          <c:cat>
            <c:strRef>
              <c:f>Hoja2!$B$18:$M$18</c:f>
              <c:strCache>
                <c:ptCount val="12"/>
                <c:pt idx="0">
                  <c:v>ENERO </c:v>
                </c:pt>
                <c:pt idx="1">
                  <c:v>FEBRERO </c:v>
                </c:pt>
                <c:pt idx="2">
                  <c:v>MARZO </c:v>
                </c:pt>
                <c:pt idx="3">
                  <c:v>ABRIL </c:v>
                </c:pt>
                <c:pt idx="4">
                  <c:v>MAYO </c:v>
                </c:pt>
                <c:pt idx="5">
                  <c:v>JUNIO </c:v>
                </c:pt>
                <c:pt idx="6">
                  <c:v>JULIO </c:v>
                </c:pt>
                <c:pt idx="7">
                  <c:v>AGOSTO </c:v>
                </c:pt>
                <c:pt idx="8">
                  <c:v>SEPTIEMBRE</c:v>
                </c:pt>
                <c:pt idx="9">
                  <c:v>OCTUBRE</c:v>
                </c:pt>
                <c:pt idx="10">
                  <c:v>NOVIEMBRE</c:v>
                </c:pt>
                <c:pt idx="11">
                  <c:v>DICIEMBRE</c:v>
                </c:pt>
              </c:strCache>
            </c:strRef>
          </c:cat>
          <c:val>
            <c:numRef>
              <c:f>Hoja2!$B$21:$M$21</c:f>
              <c:numCache>
                <c:formatCode>General</c:formatCode>
                <c:ptCount val="12"/>
                <c:pt idx="0">
                  <c:v>42</c:v>
                </c:pt>
                <c:pt idx="1">
                  <c:v>43</c:v>
                </c:pt>
                <c:pt idx="2">
                  <c:v>46</c:v>
                </c:pt>
                <c:pt idx="3">
                  <c:v>26</c:v>
                </c:pt>
                <c:pt idx="4">
                  <c:v>34</c:v>
                </c:pt>
                <c:pt idx="5">
                  <c:v>37</c:v>
                </c:pt>
                <c:pt idx="6">
                  <c:v>42</c:v>
                </c:pt>
                <c:pt idx="7">
                  <c:v>31</c:v>
                </c:pt>
                <c:pt idx="8">
                  <c:v>40</c:v>
                </c:pt>
                <c:pt idx="9">
                  <c:v>46</c:v>
                </c:pt>
                <c:pt idx="10">
                  <c:v>33</c:v>
                </c:pt>
                <c:pt idx="11">
                  <c:v>21</c:v>
                </c:pt>
              </c:numCache>
            </c:numRef>
          </c:val>
        </c:ser>
        <c:ser>
          <c:idx val="3"/>
          <c:order val="3"/>
          <c:tx>
            <c:strRef>
              <c:f>Hoja2!$A$22</c:f>
              <c:strCache>
                <c:ptCount val="1"/>
                <c:pt idx="0">
                  <c:v>2018</c:v>
                </c:pt>
              </c:strCache>
            </c:strRef>
          </c:tx>
          <c:cat>
            <c:strRef>
              <c:f>Hoja2!$B$18:$M$18</c:f>
              <c:strCache>
                <c:ptCount val="12"/>
                <c:pt idx="0">
                  <c:v>ENERO </c:v>
                </c:pt>
                <c:pt idx="1">
                  <c:v>FEBRERO </c:v>
                </c:pt>
                <c:pt idx="2">
                  <c:v>MARZO </c:v>
                </c:pt>
                <c:pt idx="3">
                  <c:v>ABRIL </c:v>
                </c:pt>
                <c:pt idx="4">
                  <c:v>MAYO </c:v>
                </c:pt>
                <c:pt idx="5">
                  <c:v>JUNIO </c:v>
                </c:pt>
                <c:pt idx="6">
                  <c:v>JULIO </c:v>
                </c:pt>
                <c:pt idx="7">
                  <c:v>AGOSTO </c:v>
                </c:pt>
                <c:pt idx="8">
                  <c:v>SEPTIEMBRE</c:v>
                </c:pt>
                <c:pt idx="9">
                  <c:v>OCTUBRE</c:v>
                </c:pt>
                <c:pt idx="10">
                  <c:v>NOVIEMBRE</c:v>
                </c:pt>
                <c:pt idx="11">
                  <c:v>DICIEMBRE</c:v>
                </c:pt>
              </c:strCache>
            </c:strRef>
          </c:cat>
          <c:val>
            <c:numRef>
              <c:f>Hoja2!$B$22:$M$22</c:f>
              <c:numCache>
                <c:formatCode>General</c:formatCode>
                <c:ptCount val="12"/>
                <c:pt idx="0">
                  <c:v>26</c:v>
                </c:pt>
                <c:pt idx="1">
                  <c:v>33</c:v>
                </c:pt>
                <c:pt idx="2">
                  <c:v>20</c:v>
                </c:pt>
                <c:pt idx="3">
                  <c:v>27</c:v>
                </c:pt>
                <c:pt idx="4">
                  <c:v>32</c:v>
                </c:pt>
              </c:numCache>
            </c:numRef>
          </c:val>
        </c:ser>
        <c:axId val="99403264"/>
        <c:axId val="99404800"/>
      </c:barChart>
      <c:catAx>
        <c:axId val="99403264"/>
        <c:scaling>
          <c:orientation val="minMax"/>
        </c:scaling>
        <c:axPos val="b"/>
        <c:majorTickMark val="none"/>
        <c:tickLblPos val="nextTo"/>
        <c:crossAx val="99404800"/>
        <c:crosses val="autoZero"/>
        <c:auto val="1"/>
        <c:lblAlgn val="ctr"/>
        <c:lblOffset val="100"/>
      </c:catAx>
      <c:valAx>
        <c:axId val="99404800"/>
        <c:scaling>
          <c:orientation val="minMax"/>
        </c:scaling>
        <c:axPos val="l"/>
        <c:majorGridlines/>
        <c:numFmt formatCode="General" sourceLinked="1"/>
        <c:majorTickMark val="none"/>
        <c:tickLblPos val="nextTo"/>
        <c:crossAx val="99403264"/>
        <c:crosses val="autoZero"/>
        <c:crossBetween val="between"/>
      </c:valAx>
      <c:dTable>
        <c:showHorzBorder val="1"/>
        <c:showVertBorder val="1"/>
        <c:showOutline val="1"/>
        <c:showKeys val="1"/>
      </c:dTable>
    </c:plotArea>
    <c:plotVisOnly val="1"/>
  </c:chart>
  <c:externalData r:id="rId1"/>
</c:chartSpace>
</file>

<file path=ppt/charts/chart22.xml><?xml version="1.0" encoding="utf-8"?>
<c:chartSpace xmlns:c="http://schemas.openxmlformats.org/drawingml/2006/chart" xmlns:a="http://schemas.openxmlformats.org/drawingml/2006/main" xmlns:r="http://schemas.openxmlformats.org/officeDocument/2006/relationships">
  <c:lang val="es-MX"/>
  <c:chart>
    <c:title>
      <c:tx>
        <c:rich>
          <a:bodyPr/>
          <a:lstStyle/>
          <a:p>
            <a:pPr>
              <a:defRPr/>
            </a:pPr>
            <a:r>
              <a:rPr lang="es-MX" dirty="0" smtClean="0"/>
              <a:t>ROBO</a:t>
            </a:r>
            <a:r>
              <a:rPr lang="es-MX" baseline="0" dirty="0" smtClean="0"/>
              <a:t> A COMERCIO</a:t>
            </a:r>
          </a:p>
          <a:p>
            <a:pPr>
              <a:defRPr/>
            </a:pPr>
            <a:r>
              <a:rPr lang="es-MX" baseline="0" dirty="0" smtClean="0"/>
              <a:t>TRIMESTRAL </a:t>
            </a:r>
            <a:endParaRPr lang="es-MX" dirty="0"/>
          </a:p>
        </c:rich>
      </c:tx>
    </c:title>
    <c:plotArea>
      <c:layout/>
      <c:barChart>
        <c:barDir val="col"/>
        <c:grouping val="clustered"/>
        <c:ser>
          <c:idx val="0"/>
          <c:order val="0"/>
          <c:tx>
            <c:strRef>
              <c:f>Hoja3!$B$40</c:f>
              <c:strCache>
                <c:ptCount val="1"/>
                <c:pt idx="0">
                  <c:v>2015</c:v>
                </c:pt>
              </c:strCache>
            </c:strRef>
          </c:tx>
          <c:cat>
            <c:strRef>
              <c:f>Hoja3!$C$39:$E$39</c:f>
              <c:strCache>
                <c:ptCount val="3"/>
                <c:pt idx="0">
                  <c:v>ENERO </c:v>
                </c:pt>
                <c:pt idx="1">
                  <c:v>FEBRERO </c:v>
                </c:pt>
                <c:pt idx="2">
                  <c:v>MARZO </c:v>
                </c:pt>
              </c:strCache>
            </c:strRef>
          </c:cat>
          <c:val>
            <c:numRef>
              <c:f>Hoja3!$C$40:$E$40</c:f>
              <c:numCache>
                <c:formatCode>General</c:formatCode>
                <c:ptCount val="3"/>
              </c:numCache>
            </c:numRef>
          </c:val>
        </c:ser>
        <c:ser>
          <c:idx val="1"/>
          <c:order val="1"/>
          <c:tx>
            <c:strRef>
              <c:f>Hoja3!$B$41</c:f>
              <c:strCache>
                <c:ptCount val="1"/>
                <c:pt idx="0">
                  <c:v>2016</c:v>
                </c:pt>
              </c:strCache>
            </c:strRef>
          </c:tx>
          <c:cat>
            <c:strRef>
              <c:f>Hoja3!$C$39:$E$39</c:f>
              <c:strCache>
                <c:ptCount val="3"/>
                <c:pt idx="0">
                  <c:v>ENERO </c:v>
                </c:pt>
                <c:pt idx="1">
                  <c:v>FEBRERO </c:v>
                </c:pt>
                <c:pt idx="2">
                  <c:v>MARZO </c:v>
                </c:pt>
              </c:strCache>
            </c:strRef>
          </c:cat>
          <c:val>
            <c:numRef>
              <c:f>Hoja3!$C$41:$E$41</c:f>
              <c:numCache>
                <c:formatCode>General</c:formatCode>
                <c:ptCount val="3"/>
                <c:pt idx="0">
                  <c:v>61</c:v>
                </c:pt>
                <c:pt idx="1">
                  <c:v>55</c:v>
                </c:pt>
                <c:pt idx="2">
                  <c:v>59</c:v>
                </c:pt>
              </c:numCache>
            </c:numRef>
          </c:val>
        </c:ser>
        <c:ser>
          <c:idx val="2"/>
          <c:order val="2"/>
          <c:tx>
            <c:strRef>
              <c:f>Hoja3!$B$42</c:f>
              <c:strCache>
                <c:ptCount val="1"/>
                <c:pt idx="0">
                  <c:v>2017</c:v>
                </c:pt>
              </c:strCache>
            </c:strRef>
          </c:tx>
          <c:cat>
            <c:strRef>
              <c:f>Hoja3!$C$39:$E$39</c:f>
              <c:strCache>
                <c:ptCount val="3"/>
                <c:pt idx="0">
                  <c:v>ENERO </c:v>
                </c:pt>
                <c:pt idx="1">
                  <c:v>FEBRERO </c:v>
                </c:pt>
                <c:pt idx="2">
                  <c:v>MARZO </c:v>
                </c:pt>
              </c:strCache>
            </c:strRef>
          </c:cat>
          <c:val>
            <c:numRef>
              <c:f>Hoja3!$C$42:$E$42</c:f>
              <c:numCache>
                <c:formatCode>General</c:formatCode>
                <c:ptCount val="3"/>
                <c:pt idx="0">
                  <c:v>42</c:v>
                </c:pt>
                <c:pt idx="1">
                  <c:v>43</c:v>
                </c:pt>
                <c:pt idx="2">
                  <c:v>46</c:v>
                </c:pt>
              </c:numCache>
            </c:numRef>
          </c:val>
        </c:ser>
        <c:ser>
          <c:idx val="3"/>
          <c:order val="3"/>
          <c:tx>
            <c:strRef>
              <c:f>Hoja3!$B$43</c:f>
              <c:strCache>
                <c:ptCount val="1"/>
                <c:pt idx="0">
                  <c:v>2018</c:v>
                </c:pt>
              </c:strCache>
            </c:strRef>
          </c:tx>
          <c:cat>
            <c:strRef>
              <c:f>Hoja3!$C$39:$E$39</c:f>
              <c:strCache>
                <c:ptCount val="3"/>
                <c:pt idx="0">
                  <c:v>ENERO </c:v>
                </c:pt>
                <c:pt idx="1">
                  <c:v>FEBRERO </c:v>
                </c:pt>
                <c:pt idx="2">
                  <c:v>MARZO </c:v>
                </c:pt>
              </c:strCache>
            </c:strRef>
          </c:cat>
          <c:val>
            <c:numRef>
              <c:f>Hoja3!$C$43:$E$43</c:f>
              <c:numCache>
                <c:formatCode>General</c:formatCode>
                <c:ptCount val="3"/>
                <c:pt idx="0">
                  <c:v>26</c:v>
                </c:pt>
                <c:pt idx="1">
                  <c:v>33</c:v>
                </c:pt>
                <c:pt idx="2">
                  <c:v>20</c:v>
                </c:pt>
              </c:numCache>
            </c:numRef>
          </c:val>
        </c:ser>
        <c:dLbls>
          <c:showVal val="1"/>
        </c:dLbls>
        <c:overlap val="-25"/>
        <c:axId val="99459456"/>
        <c:axId val="99460992"/>
      </c:barChart>
      <c:catAx>
        <c:axId val="99459456"/>
        <c:scaling>
          <c:orientation val="minMax"/>
        </c:scaling>
        <c:axPos val="b"/>
        <c:numFmt formatCode="General" sourceLinked="1"/>
        <c:majorTickMark val="none"/>
        <c:tickLblPos val="nextTo"/>
        <c:crossAx val="99460992"/>
        <c:crosses val="autoZero"/>
        <c:auto val="1"/>
        <c:lblAlgn val="ctr"/>
        <c:lblOffset val="100"/>
      </c:catAx>
      <c:valAx>
        <c:axId val="99460992"/>
        <c:scaling>
          <c:orientation val="minMax"/>
        </c:scaling>
        <c:delete val="1"/>
        <c:axPos val="l"/>
        <c:numFmt formatCode="General" sourceLinked="1"/>
        <c:tickLblPos val="none"/>
        <c:crossAx val="99459456"/>
        <c:crosses val="autoZero"/>
        <c:crossBetween val="between"/>
      </c:valAx>
    </c:plotArea>
    <c:legend>
      <c:legendPos val="t"/>
    </c:legend>
    <c:plotVisOnly val="1"/>
  </c:chart>
  <c:externalData r:id="rId1"/>
</c:chartSpace>
</file>

<file path=ppt/charts/chart23.xml><?xml version="1.0" encoding="utf-8"?>
<c:chartSpace xmlns:c="http://schemas.openxmlformats.org/drawingml/2006/chart" xmlns:a="http://schemas.openxmlformats.org/drawingml/2006/main" xmlns:r="http://schemas.openxmlformats.org/officeDocument/2006/relationships">
  <c:date1904 val="1"/>
  <c:lang val="es-MX"/>
  <c:chart>
    <c:title>
      <c:tx>
        <c:rich>
          <a:bodyPr/>
          <a:lstStyle/>
          <a:p>
            <a:pPr>
              <a:defRPr/>
            </a:pPr>
            <a:r>
              <a:rPr lang="es-MX" dirty="0" smtClean="0"/>
              <a:t>ROBO</a:t>
            </a:r>
            <a:r>
              <a:rPr lang="es-MX" baseline="0" dirty="0" smtClean="0"/>
              <a:t> A COMERCIO </a:t>
            </a:r>
          </a:p>
          <a:p>
            <a:pPr>
              <a:defRPr/>
            </a:pPr>
            <a:r>
              <a:rPr lang="es-MX" baseline="0" dirty="0" smtClean="0"/>
              <a:t>TRIMESTRAL</a:t>
            </a:r>
            <a:endParaRPr lang="es-MX" dirty="0"/>
          </a:p>
        </c:rich>
      </c:tx>
    </c:title>
    <c:plotArea>
      <c:layout/>
      <c:barChart>
        <c:barDir val="col"/>
        <c:grouping val="clustered"/>
        <c:ser>
          <c:idx val="0"/>
          <c:order val="0"/>
          <c:tx>
            <c:strRef>
              <c:f>Hoja3!$B$47</c:f>
              <c:strCache>
                <c:ptCount val="1"/>
                <c:pt idx="0">
                  <c:v>2015</c:v>
                </c:pt>
              </c:strCache>
            </c:strRef>
          </c:tx>
          <c:cat>
            <c:strRef>
              <c:f>Hoja3!$C$46:$E$46</c:f>
              <c:strCache>
                <c:ptCount val="3"/>
                <c:pt idx="0">
                  <c:v>ABRIL </c:v>
                </c:pt>
                <c:pt idx="1">
                  <c:v>MAYO </c:v>
                </c:pt>
                <c:pt idx="2">
                  <c:v>JUNIO </c:v>
                </c:pt>
              </c:strCache>
            </c:strRef>
          </c:cat>
          <c:val>
            <c:numRef>
              <c:f>Hoja3!$C$47:$E$47</c:f>
              <c:numCache>
                <c:formatCode>General</c:formatCode>
                <c:ptCount val="3"/>
              </c:numCache>
            </c:numRef>
          </c:val>
        </c:ser>
        <c:ser>
          <c:idx val="1"/>
          <c:order val="1"/>
          <c:tx>
            <c:strRef>
              <c:f>Hoja3!$B$48</c:f>
              <c:strCache>
                <c:ptCount val="1"/>
                <c:pt idx="0">
                  <c:v>2016</c:v>
                </c:pt>
              </c:strCache>
            </c:strRef>
          </c:tx>
          <c:cat>
            <c:strRef>
              <c:f>Hoja3!$C$46:$E$46</c:f>
              <c:strCache>
                <c:ptCount val="3"/>
                <c:pt idx="0">
                  <c:v>ABRIL </c:v>
                </c:pt>
                <c:pt idx="1">
                  <c:v>MAYO </c:v>
                </c:pt>
                <c:pt idx="2">
                  <c:v>JUNIO </c:v>
                </c:pt>
              </c:strCache>
            </c:strRef>
          </c:cat>
          <c:val>
            <c:numRef>
              <c:f>Hoja3!$C$48:$E$48</c:f>
              <c:numCache>
                <c:formatCode>General</c:formatCode>
                <c:ptCount val="3"/>
                <c:pt idx="0">
                  <c:v>56</c:v>
                </c:pt>
                <c:pt idx="1">
                  <c:v>58</c:v>
                </c:pt>
                <c:pt idx="2">
                  <c:v>46</c:v>
                </c:pt>
              </c:numCache>
            </c:numRef>
          </c:val>
        </c:ser>
        <c:ser>
          <c:idx val="2"/>
          <c:order val="2"/>
          <c:tx>
            <c:strRef>
              <c:f>Hoja3!$B$49</c:f>
              <c:strCache>
                <c:ptCount val="1"/>
                <c:pt idx="0">
                  <c:v>2017</c:v>
                </c:pt>
              </c:strCache>
            </c:strRef>
          </c:tx>
          <c:cat>
            <c:strRef>
              <c:f>Hoja3!$C$46:$E$46</c:f>
              <c:strCache>
                <c:ptCount val="3"/>
                <c:pt idx="0">
                  <c:v>ABRIL </c:v>
                </c:pt>
                <c:pt idx="1">
                  <c:v>MAYO </c:v>
                </c:pt>
                <c:pt idx="2">
                  <c:v>JUNIO </c:v>
                </c:pt>
              </c:strCache>
            </c:strRef>
          </c:cat>
          <c:val>
            <c:numRef>
              <c:f>Hoja3!$C$49:$E$49</c:f>
              <c:numCache>
                <c:formatCode>General</c:formatCode>
                <c:ptCount val="3"/>
                <c:pt idx="0">
                  <c:v>26</c:v>
                </c:pt>
                <c:pt idx="1">
                  <c:v>34</c:v>
                </c:pt>
                <c:pt idx="2">
                  <c:v>37</c:v>
                </c:pt>
              </c:numCache>
            </c:numRef>
          </c:val>
        </c:ser>
        <c:ser>
          <c:idx val="3"/>
          <c:order val="3"/>
          <c:tx>
            <c:strRef>
              <c:f>Hoja3!$B$50</c:f>
              <c:strCache>
                <c:ptCount val="1"/>
                <c:pt idx="0">
                  <c:v>2018</c:v>
                </c:pt>
              </c:strCache>
            </c:strRef>
          </c:tx>
          <c:cat>
            <c:strRef>
              <c:f>Hoja3!$C$46:$E$46</c:f>
              <c:strCache>
                <c:ptCount val="3"/>
                <c:pt idx="0">
                  <c:v>ABRIL </c:v>
                </c:pt>
                <c:pt idx="1">
                  <c:v>MAYO </c:v>
                </c:pt>
                <c:pt idx="2">
                  <c:v>JUNIO </c:v>
                </c:pt>
              </c:strCache>
            </c:strRef>
          </c:cat>
          <c:val>
            <c:numRef>
              <c:f>Hoja3!$C$50:$E$50</c:f>
              <c:numCache>
                <c:formatCode>General</c:formatCode>
                <c:ptCount val="3"/>
                <c:pt idx="0">
                  <c:v>27</c:v>
                </c:pt>
                <c:pt idx="1">
                  <c:v>32</c:v>
                </c:pt>
              </c:numCache>
            </c:numRef>
          </c:val>
        </c:ser>
        <c:dLbls>
          <c:showVal val="1"/>
        </c:dLbls>
        <c:overlap val="-25"/>
        <c:axId val="99530624"/>
        <c:axId val="99532160"/>
      </c:barChart>
      <c:catAx>
        <c:axId val="99530624"/>
        <c:scaling>
          <c:orientation val="minMax"/>
        </c:scaling>
        <c:axPos val="b"/>
        <c:numFmt formatCode="General" sourceLinked="1"/>
        <c:majorTickMark val="none"/>
        <c:tickLblPos val="nextTo"/>
        <c:crossAx val="99532160"/>
        <c:crosses val="autoZero"/>
        <c:auto val="1"/>
        <c:lblAlgn val="ctr"/>
        <c:lblOffset val="100"/>
      </c:catAx>
      <c:valAx>
        <c:axId val="99532160"/>
        <c:scaling>
          <c:orientation val="minMax"/>
        </c:scaling>
        <c:delete val="1"/>
        <c:axPos val="l"/>
        <c:numFmt formatCode="General" sourceLinked="1"/>
        <c:tickLblPos val="none"/>
        <c:crossAx val="99530624"/>
        <c:crosses val="autoZero"/>
        <c:crossBetween val="between"/>
      </c:valAx>
    </c:plotArea>
    <c:legend>
      <c:legendPos val="t"/>
    </c:legend>
    <c:plotVisOnly val="1"/>
  </c:chart>
  <c:externalData r:id="rId1"/>
</c:chartSpace>
</file>

<file path=ppt/charts/chart24.xml><?xml version="1.0" encoding="utf-8"?>
<c:chartSpace xmlns:c="http://schemas.openxmlformats.org/drawingml/2006/chart" xmlns:a="http://schemas.openxmlformats.org/drawingml/2006/main" xmlns:r="http://schemas.openxmlformats.org/officeDocument/2006/relationships">
  <c:date1904 val="1"/>
  <c:lang val="es-MX"/>
  <c:chart>
    <c:title>
      <c:tx>
        <c:rich>
          <a:bodyPr/>
          <a:lstStyle/>
          <a:p>
            <a:pPr>
              <a:defRPr/>
            </a:pPr>
            <a:r>
              <a:rPr lang="es-MX" dirty="0" smtClean="0"/>
              <a:t>ROBO</a:t>
            </a:r>
            <a:r>
              <a:rPr lang="es-MX" baseline="0" dirty="0" smtClean="0"/>
              <a:t> A COMERCIO </a:t>
            </a:r>
          </a:p>
          <a:p>
            <a:pPr>
              <a:defRPr/>
            </a:pPr>
            <a:r>
              <a:rPr lang="es-MX" baseline="0" dirty="0" smtClean="0"/>
              <a:t>TRIMESTRAL</a:t>
            </a:r>
            <a:endParaRPr lang="es-MX" dirty="0"/>
          </a:p>
        </c:rich>
      </c:tx>
    </c:title>
    <c:plotArea>
      <c:layout>
        <c:manualLayout>
          <c:layoutTarget val="inner"/>
          <c:xMode val="edge"/>
          <c:yMode val="edge"/>
          <c:x val="4.0320450896357968E-2"/>
          <c:y val="0.22230671433723689"/>
          <c:w val="0.95967954910364239"/>
          <c:h val="0.68493350054263391"/>
        </c:manualLayout>
      </c:layout>
      <c:barChart>
        <c:barDir val="col"/>
        <c:grouping val="clustered"/>
        <c:ser>
          <c:idx val="0"/>
          <c:order val="0"/>
          <c:tx>
            <c:strRef>
              <c:f>Hoja3!$B$54</c:f>
              <c:strCache>
                <c:ptCount val="1"/>
                <c:pt idx="0">
                  <c:v>2015</c:v>
                </c:pt>
              </c:strCache>
            </c:strRef>
          </c:tx>
          <c:cat>
            <c:strRef>
              <c:f>Hoja3!$C$53:$E$53</c:f>
              <c:strCache>
                <c:ptCount val="3"/>
                <c:pt idx="0">
                  <c:v>JULIO </c:v>
                </c:pt>
                <c:pt idx="1">
                  <c:v>AGOSTO </c:v>
                </c:pt>
                <c:pt idx="2">
                  <c:v>SEPTIEMBRE</c:v>
                </c:pt>
              </c:strCache>
            </c:strRef>
          </c:cat>
          <c:val>
            <c:numRef>
              <c:f>Hoja3!$C$54:$E$54</c:f>
              <c:numCache>
                <c:formatCode>General</c:formatCode>
                <c:ptCount val="3"/>
              </c:numCache>
            </c:numRef>
          </c:val>
        </c:ser>
        <c:ser>
          <c:idx val="1"/>
          <c:order val="1"/>
          <c:tx>
            <c:strRef>
              <c:f>Hoja3!$B$55</c:f>
              <c:strCache>
                <c:ptCount val="1"/>
                <c:pt idx="0">
                  <c:v>2016</c:v>
                </c:pt>
              </c:strCache>
            </c:strRef>
          </c:tx>
          <c:cat>
            <c:strRef>
              <c:f>Hoja3!$C$53:$E$53</c:f>
              <c:strCache>
                <c:ptCount val="3"/>
                <c:pt idx="0">
                  <c:v>JULIO </c:v>
                </c:pt>
                <c:pt idx="1">
                  <c:v>AGOSTO </c:v>
                </c:pt>
                <c:pt idx="2">
                  <c:v>SEPTIEMBRE</c:v>
                </c:pt>
              </c:strCache>
            </c:strRef>
          </c:cat>
          <c:val>
            <c:numRef>
              <c:f>Hoja3!$C$55:$E$55</c:f>
              <c:numCache>
                <c:formatCode>General</c:formatCode>
                <c:ptCount val="3"/>
                <c:pt idx="0">
                  <c:v>35</c:v>
                </c:pt>
                <c:pt idx="1">
                  <c:v>50</c:v>
                </c:pt>
                <c:pt idx="2">
                  <c:v>42</c:v>
                </c:pt>
              </c:numCache>
            </c:numRef>
          </c:val>
        </c:ser>
        <c:ser>
          <c:idx val="2"/>
          <c:order val="2"/>
          <c:tx>
            <c:strRef>
              <c:f>Hoja3!$B$56</c:f>
              <c:strCache>
                <c:ptCount val="1"/>
                <c:pt idx="0">
                  <c:v>2017</c:v>
                </c:pt>
              </c:strCache>
            </c:strRef>
          </c:tx>
          <c:cat>
            <c:strRef>
              <c:f>Hoja3!$C$53:$E$53</c:f>
              <c:strCache>
                <c:ptCount val="3"/>
                <c:pt idx="0">
                  <c:v>JULIO </c:v>
                </c:pt>
                <c:pt idx="1">
                  <c:v>AGOSTO </c:v>
                </c:pt>
                <c:pt idx="2">
                  <c:v>SEPTIEMBRE</c:v>
                </c:pt>
              </c:strCache>
            </c:strRef>
          </c:cat>
          <c:val>
            <c:numRef>
              <c:f>Hoja3!$C$56:$E$56</c:f>
              <c:numCache>
                <c:formatCode>General</c:formatCode>
                <c:ptCount val="3"/>
                <c:pt idx="0">
                  <c:v>42</c:v>
                </c:pt>
                <c:pt idx="1">
                  <c:v>31</c:v>
                </c:pt>
                <c:pt idx="2">
                  <c:v>40</c:v>
                </c:pt>
              </c:numCache>
            </c:numRef>
          </c:val>
        </c:ser>
        <c:ser>
          <c:idx val="3"/>
          <c:order val="3"/>
          <c:tx>
            <c:strRef>
              <c:f>Hoja3!$B$57</c:f>
              <c:strCache>
                <c:ptCount val="1"/>
                <c:pt idx="0">
                  <c:v>2018</c:v>
                </c:pt>
              </c:strCache>
            </c:strRef>
          </c:tx>
          <c:cat>
            <c:strRef>
              <c:f>Hoja3!$C$53:$E$53</c:f>
              <c:strCache>
                <c:ptCount val="3"/>
                <c:pt idx="0">
                  <c:v>JULIO </c:v>
                </c:pt>
                <c:pt idx="1">
                  <c:v>AGOSTO </c:v>
                </c:pt>
                <c:pt idx="2">
                  <c:v>SEPTIEMBRE</c:v>
                </c:pt>
              </c:strCache>
            </c:strRef>
          </c:cat>
          <c:val>
            <c:numRef>
              <c:f>Hoja3!$C$57:$E$57</c:f>
              <c:numCache>
                <c:formatCode>General</c:formatCode>
                <c:ptCount val="3"/>
              </c:numCache>
            </c:numRef>
          </c:val>
        </c:ser>
        <c:dLbls>
          <c:showVal val="1"/>
        </c:dLbls>
        <c:overlap val="-25"/>
        <c:axId val="99577216"/>
        <c:axId val="99591296"/>
      </c:barChart>
      <c:catAx>
        <c:axId val="99577216"/>
        <c:scaling>
          <c:orientation val="minMax"/>
        </c:scaling>
        <c:axPos val="b"/>
        <c:numFmt formatCode="General" sourceLinked="1"/>
        <c:majorTickMark val="none"/>
        <c:tickLblPos val="nextTo"/>
        <c:crossAx val="99591296"/>
        <c:crosses val="autoZero"/>
        <c:auto val="1"/>
        <c:lblAlgn val="ctr"/>
        <c:lblOffset val="100"/>
      </c:catAx>
      <c:valAx>
        <c:axId val="99591296"/>
        <c:scaling>
          <c:orientation val="minMax"/>
        </c:scaling>
        <c:delete val="1"/>
        <c:axPos val="l"/>
        <c:numFmt formatCode="General" sourceLinked="1"/>
        <c:tickLblPos val="none"/>
        <c:crossAx val="99577216"/>
        <c:crosses val="autoZero"/>
        <c:crossBetween val="between"/>
      </c:valAx>
    </c:plotArea>
    <c:legend>
      <c:legendPos val="t"/>
      <c:layout>
        <c:manualLayout>
          <c:xMode val="edge"/>
          <c:yMode val="edge"/>
          <c:x val="0.36937573724804446"/>
          <c:y val="0.14764530493739547"/>
          <c:w val="0.27503959168111464"/>
          <c:h val="4.7275259665724073E-2"/>
        </c:manualLayout>
      </c:layout>
    </c:legend>
    <c:plotVisOnly val="1"/>
  </c:chart>
  <c:externalData r:id="rId1"/>
</c:chartSpace>
</file>

<file path=ppt/charts/chart25.xml><?xml version="1.0" encoding="utf-8"?>
<c:chartSpace xmlns:c="http://schemas.openxmlformats.org/drawingml/2006/chart" xmlns:a="http://schemas.openxmlformats.org/drawingml/2006/main" xmlns:r="http://schemas.openxmlformats.org/officeDocument/2006/relationships">
  <c:date1904 val="1"/>
  <c:lang val="es-MX"/>
  <c:chart>
    <c:title>
      <c:tx>
        <c:rich>
          <a:bodyPr/>
          <a:lstStyle/>
          <a:p>
            <a:pPr>
              <a:defRPr/>
            </a:pPr>
            <a:r>
              <a:rPr lang="es-MX" dirty="0" smtClean="0"/>
              <a:t>ROBO</a:t>
            </a:r>
            <a:r>
              <a:rPr lang="es-MX" baseline="0" dirty="0" smtClean="0"/>
              <a:t> A COMERCIO</a:t>
            </a:r>
          </a:p>
          <a:p>
            <a:pPr>
              <a:defRPr/>
            </a:pPr>
            <a:r>
              <a:rPr lang="es-MX" baseline="0" dirty="0" smtClean="0"/>
              <a:t>TRIMESTRAL </a:t>
            </a:r>
            <a:endParaRPr lang="es-MX" dirty="0"/>
          </a:p>
        </c:rich>
      </c:tx>
    </c:title>
    <c:plotArea>
      <c:layout/>
      <c:barChart>
        <c:barDir val="col"/>
        <c:grouping val="clustered"/>
        <c:ser>
          <c:idx val="0"/>
          <c:order val="0"/>
          <c:tx>
            <c:strRef>
              <c:f>Hoja3!$B$60</c:f>
              <c:strCache>
                <c:ptCount val="1"/>
                <c:pt idx="0">
                  <c:v>2015</c:v>
                </c:pt>
              </c:strCache>
            </c:strRef>
          </c:tx>
          <c:cat>
            <c:strRef>
              <c:f>Hoja3!$C$59:$E$59</c:f>
              <c:strCache>
                <c:ptCount val="3"/>
                <c:pt idx="0">
                  <c:v>OCTUBRE</c:v>
                </c:pt>
                <c:pt idx="1">
                  <c:v>NOVIEMBRE</c:v>
                </c:pt>
                <c:pt idx="2">
                  <c:v>DICIEMBRE</c:v>
                </c:pt>
              </c:strCache>
            </c:strRef>
          </c:cat>
          <c:val>
            <c:numRef>
              <c:f>Hoja3!$C$60:$E$60</c:f>
              <c:numCache>
                <c:formatCode>General</c:formatCode>
                <c:ptCount val="3"/>
                <c:pt idx="0">
                  <c:v>77</c:v>
                </c:pt>
                <c:pt idx="1">
                  <c:v>59</c:v>
                </c:pt>
                <c:pt idx="2">
                  <c:v>51</c:v>
                </c:pt>
              </c:numCache>
            </c:numRef>
          </c:val>
        </c:ser>
        <c:ser>
          <c:idx val="1"/>
          <c:order val="1"/>
          <c:tx>
            <c:strRef>
              <c:f>Hoja3!$B$61</c:f>
              <c:strCache>
                <c:ptCount val="1"/>
                <c:pt idx="0">
                  <c:v>2016</c:v>
                </c:pt>
              </c:strCache>
            </c:strRef>
          </c:tx>
          <c:cat>
            <c:strRef>
              <c:f>Hoja3!$C$59:$E$59</c:f>
              <c:strCache>
                <c:ptCount val="3"/>
                <c:pt idx="0">
                  <c:v>OCTUBRE</c:v>
                </c:pt>
                <c:pt idx="1">
                  <c:v>NOVIEMBRE</c:v>
                </c:pt>
                <c:pt idx="2">
                  <c:v>DICIEMBRE</c:v>
                </c:pt>
              </c:strCache>
            </c:strRef>
          </c:cat>
          <c:val>
            <c:numRef>
              <c:f>Hoja3!$C$61:$E$61</c:f>
              <c:numCache>
                <c:formatCode>General</c:formatCode>
                <c:ptCount val="3"/>
                <c:pt idx="0">
                  <c:v>30</c:v>
                </c:pt>
                <c:pt idx="1">
                  <c:v>37</c:v>
                </c:pt>
                <c:pt idx="2">
                  <c:v>59</c:v>
                </c:pt>
              </c:numCache>
            </c:numRef>
          </c:val>
        </c:ser>
        <c:ser>
          <c:idx val="2"/>
          <c:order val="2"/>
          <c:tx>
            <c:strRef>
              <c:f>Hoja3!$B$62</c:f>
              <c:strCache>
                <c:ptCount val="1"/>
                <c:pt idx="0">
                  <c:v>2017</c:v>
                </c:pt>
              </c:strCache>
            </c:strRef>
          </c:tx>
          <c:cat>
            <c:strRef>
              <c:f>Hoja3!$C$59:$E$59</c:f>
              <c:strCache>
                <c:ptCount val="3"/>
                <c:pt idx="0">
                  <c:v>OCTUBRE</c:v>
                </c:pt>
                <c:pt idx="1">
                  <c:v>NOVIEMBRE</c:v>
                </c:pt>
                <c:pt idx="2">
                  <c:v>DICIEMBRE</c:v>
                </c:pt>
              </c:strCache>
            </c:strRef>
          </c:cat>
          <c:val>
            <c:numRef>
              <c:f>Hoja3!$C$62:$E$62</c:f>
              <c:numCache>
                <c:formatCode>General</c:formatCode>
                <c:ptCount val="3"/>
                <c:pt idx="0">
                  <c:v>46</c:v>
                </c:pt>
                <c:pt idx="1">
                  <c:v>33</c:v>
                </c:pt>
                <c:pt idx="2">
                  <c:v>21</c:v>
                </c:pt>
              </c:numCache>
            </c:numRef>
          </c:val>
        </c:ser>
        <c:ser>
          <c:idx val="3"/>
          <c:order val="3"/>
          <c:tx>
            <c:strRef>
              <c:f>Hoja3!$B$63</c:f>
              <c:strCache>
                <c:ptCount val="1"/>
                <c:pt idx="0">
                  <c:v>2018</c:v>
                </c:pt>
              </c:strCache>
            </c:strRef>
          </c:tx>
          <c:cat>
            <c:strRef>
              <c:f>Hoja3!$C$59:$E$59</c:f>
              <c:strCache>
                <c:ptCount val="3"/>
                <c:pt idx="0">
                  <c:v>OCTUBRE</c:v>
                </c:pt>
                <c:pt idx="1">
                  <c:v>NOVIEMBRE</c:v>
                </c:pt>
                <c:pt idx="2">
                  <c:v>DICIEMBRE</c:v>
                </c:pt>
              </c:strCache>
            </c:strRef>
          </c:cat>
          <c:val>
            <c:numRef>
              <c:f>Hoja3!$C$63:$E$63</c:f>
              <c:numCache>
                <c:formatCode>General</c:formatCode>
                <c:ptCount val="3"/>
              </c:numCache>
            </c:numRef>
          </c:val>
        </c:ser>
        <c:dLbls>
          <c:showVal val="1"/>
        </c:dLbls>
        <c:overlap val="-25"/>
        <c:axId val="100893824"/>
        <c:axId val="100895360"/>
      </c:barChart>
      <c:catAx>
        <c:axId val="100893824"/>
        <c:scaling>
          <c:orientation val="minMax"/>
        </c:scaling>
        <c:axPos val="b"/>
        <c:numFmt formatCode="General" sourceLinked="1"/>
        <c:majorTickMark val="none"/>
        <c:tickLblPos val="nextTo"/>
        <c:crossAx val="100895360"/>
        <c:crosses val="autoZero"/>
        <c:auto val="1"/>
        <c:lblAlgn val="ctr"/>
        <c:lblOffset val="100"/>
      </c:catAx>
      <c:valAx>
        <c:axId val="100895360"/>
        <c:scaling>
          <c:orientation val="minMax"/>
        </c:scaling>
        <c:delete val="1"/>
        <c:axPos val="l"/>
        <c:numFmt formatCode="General" sourceLinked="1"/>
        <c:tickLblPos val="none"/>
        <c:crossAx val="100893824"/>
        <c:crosses val="autoZero"/>
        <c:crossBetween val="between"/>
      </c:valAx>
    </c:plotArea>
    <c:legend>
      <c:legendPos val="t"/>
    </c:legend>
    <c:plotVisOnly val="1"/>
  </c:chart>
  <c:externalData r:id="rId1"/>
</c:chartSpace>
</file>

<file path=ppt/charts/chart26.xml><?xml version="1.0" encoding="utf-8"?>
<c:chartSpace xmlns:c="http://schemas.openxmlformats.org/drawingml/2006/chart" xmlns:a="http://schemas.openxmlformats.org/drawingml/2006/main" xmlns:r="http://schemas.openxmlformats.org/officeDocument/2006/relationships">
  <c:date1904 val="1"/>
  <c:lang val="es-MX"/>
  <c:chart>
    <c:title>
      <c:tx>
        <c:rich>
          <a:bodyPr/>
          <a:lstStyle/>
          <a:p>
            <a:pPr>
              <a:defRPr/>
            </a:pPr>
            <a:r>
              <a:rPr lang="es-MX" dirty="0" smtClean="0"/>
              <a:t>ROBO</a:t>
            </a:r>
            <a:r>
              <a:rPr lang="es-MX" baseline="0" dirty="0" smtClean="0"/>
              <a:t> A TRANSEÚNTE</a:t>
            </a:r>
          </a:p>
          <a:p>
            <a:pPr>
              <a:defRPr/>
            </a:pPr>
            <a:r>
              <a:rPr lang="es-MX" baseline="0" dirty="0" smtClean="0"/>
              <a:t>ANUAL</a:t>
            </a:r>
            <a:endParaRPr lang="es-MX" dirty="0"/>
          </a:p>
        </c:rich>
      </c:tx>
    </c:title>
    <c:plotArea>
      <c:layout/>
      <c:barChart>
        <c:barDir val="col"/>
        <c:grouping val="clustered"/>
        <c:ser>
          <c:idx val="0"/>
          <c:order val="0"/>
          <c:tx>
            <c:strRef>
              <c:f>Hoja2!$B$38</c:f>
              <c:strCache>
                <c:ptCount val="1"/>
                <c:pt idx="0">
                  <c:v>2015</c:v>
                </c:pt>
              </c:strCache>
            </c:strRef>
          </c:tx>
          <c:cat>
            <c:strRef>
              <c:f>Hoja2!$C$37:$N$37</c:f>
              <c:strCache>
                <c:ptCount val="12"/>
                <c:pt idx="0">
                  <c:v>ENERO </c:v>
                </c:pt>
                <c:pt idx="1">
                  <c:v>FEBRERO </c:v>
                </c:pt>
                <c:pt idx="2">
                  <c:v>MARZO </c:v>
                </c:pt>
                <c:pt idx="3">
                  <c:v>ABRIL </c:v>
                </c:pt>
                <c:pt idx="4">
                  <c:v>MAYO </c:v>
                </c:pt>
                <c:pt idx="5">
                  <c:v>JUNIO </c:v>
                </c:pt>
                <c:pt idx="6">
                  <c:v>JULIO </c:v>
                </c:pt>
                <c:pt idx="7">
                  <c:v>AGOSTO </c:v>
                </c:pt>
                <c:pt idx="8">
                  <c:v>SEPTIEMBRE</c:v>
                </c:pt>
                <c:pt idx="9">
                  <c:v>OCTUBRE</c:v>
                </c:pt>
                <c:pt idx="10">
                  <c:v>NOVIEMBRE</c:v>
                </c:pt>
                <c:pt idx="11">
                  <c:v>DICIEMBRE</c:v>
                </c:pt>
              </c:strCache>
            </c:strRef>
          </c:cat>
          <c:val>
            <c:numRef>
              <c:f>Hoja2!$C$38:$N$38</c:f>
              <c:numCache>
                <c:formatCode>General</c:formatCode>
                <c:ptCount val="12"/>
                <c:pt idx="9">
                  <c:v>12</c:v>
                </c:pt>
                <c:pt idx="10">
                  <c:v>21</c:v>
                </c:pt>
                <c:pt idx="11">
                  <c:v>24</c:v>
                </c:pt>
              </c:numCache>
            </c:numRef>
          </c:val>
        </c:ser>
        <c:ser>
          <c:idx val="1"/>
          <c:order val="1"/>
          <c:tx>
            <c:strRef>
              <c:f>Hoja2!$B$39</c:f>
              <c:strCache>
                <c:ptCount val="1"/>
                <c:pt idx="0">
                  <c:v>2016</c:v>
                </c:pt>
              </c:strCache>
            </c:strRef>
          </c:tx>
          <c:cat>
            <c:strRef>
              <c:f>Hoja2!$C$37:$N$37</c:f>
              <c:strCache>
                <c:ptCount val="12"/>
                <c:pt idx="0">
                  <c:v>ENERO </c:v>
                </c:pt>
                <c:pt idx="1">
                  <c:v>FEBRERO </c:v>
                </c:pt>
                <c:pt idx="2">
                  <c:v>MARZO </c:v>
                </c:pt>
                <c:pt idx="3">
                  <c:v>ABRIL </c:v>
                </c:pt>
                <c:pt idx="4">
                  <c:v>MAYO </c:v>
                </c:pt>
                <c:pt idx="5">
                  <c:v>JUNIO </c:v>
                </c:pt>
                <c:pt idx="6">
                  <c:v>JULIO </c:v>
                </c:pt>
                <c:pt idx="7">
                  <c:v>AGOSTO </c:v>
                </c:pt>
                <c:pt idx="8">
                  <c:v>SEPTIEMBRE</c:v>
                </c:pt>
                <c:pt idx="9">
                  <c:v>OCTUBRE</c:v>
                </c:pt>
                <c:pt idx="10">
                  <c:v>NOVIEMBRE</c:v>
                </c:pt>
                <c:pt idx="11">
                  <c:v>DICIEMBRE</c:v>
                </c:pt>
              </c:strCache>
            </c:strRef>
          </c:cat>
          <c:val>
            <c:numRef>
              <c:f>Hoja2!$C$39:$N$39</c:f>
              <c:numCache>
                <c:formatCode>General</c:formatCode>
                <c:ptCount val="12"/>
                <c:pt idx="0">
                  <c:v>24</c:v>
                </c:pt>
                <c:pt idx="1">
                  <c:v>11</c:v>
                </c:pt>
                <c:pt idx="2">
                  <c:v>19</c:v>
                </c:pt>
                <c:pt idx="3">
                  <c:v>21</c:v>
                </c:pt>
                <c:pt idx="4">
                  <c:v>25</c:v>
                </c:pt>
                <c:pt idx="5">
                  <c:v>13</c:v>
                </c:pt>
                <c:pt idx="6">
                  <c:v>11</c:v>
                </c:pt>
                <c:pt idx="7">
                  <c:v>19</c:v>
                </c:pt>
                <c:pt idx="8">
                  <c:v>12</c:v>
                </c:pt>
                <c:pt idx="9">
                  <c:v>10</c:v>
                </c:pt>
                <c:pt idx="10">
                  <c:v>9</c:v>
                </c:pt>
                <c:pt idx="11">
                  <c:v>7</c:v>
                </c:pt>
              </c:numCache>
            </c:numRef>
          </c:val>
        </c:ser>
        <c:ser>
          <c:idx val="2"/>
          <c:order val="2"/>
          <c:tx>
            <c:strRef>
              <c:f>Hoja2!$B$40</c:f>
              <c:strCache>
                <c:ptCount val="1"/>
                <c:pt idx="0">
                  <c:v>2017</c:v>
                </c:pt>
              </c:strCache>
            </c:strRef>
          </c:tx>
          <c:cat>
            <c:strRef>
              <c:f>Hoja2!$C$37:$N$37</c:f>
              <c:strCache>
                <c:ptCount val="12"/>
                <c:pt idx="0">
                  <c:v>ENERO </c:v>
                </c:pt>
                <c:pt idx="1">
                  <c:v>FEBRERO </c:v>
                </c:pt>
                <c:pt idx="2">
                  <c:v>MARZO </c:v>
                </c:pt>
                <c:pt idx="3">
                  <c:v>ABRIL </c:v>
                </c:pt>
                <c:pt idx="4">
                  <c:v>MAYO </c:v>
                </c:pt>
                <c:pt idx="5">
                  <c:v>JUNIO </c:v>
                </c:pt>
                <c:pt idx="6">
                  <c:v>JULIO </c:v>
                </c:pt>
                <c:pt idx="7">
                  <c:v>AGOSTO </c:v>
                </c:pt>
                <c:pt idx="8">
                  <c:v>SEPTIEMBRE</c:v>
                </c:pt>
                <c:pt idx="9">
                  <c:v>OCTUBRE</c:v>
                </c:pt>
                <c:pt idx="10">
                  <c:v>NOVIEMBRE</c:v>
                </c:pt>
                <c:pt idx="11">
                  <c:v>DICIEMBRE</c:v>
                </c:pt>
              </c:strCache>
            </c:strRef>
          </c:cat>
          <c:val>
            <c:numRef>
              <c:f>Hoja2!$C$40:$N$40</c:f>
              <c:numCache>
                <c:formatCode>General</c:formatCode>
                <c:ptCount val="12"/>
                <c:pt idx="0">
                  <c:v>2</c:v>
                </c:pt>
                <c:pt idx="1">
                  <c:v>9</c:v>
                </c:pt>
                <c:pt idx="2">
                  <c:v>1</c:v>
                </c:pt>
                <c:pt idx="3">
                  <c:v>9</c:v>
                </c:pt>
                <c:pt idx="4">
                  <c:v>4</c:v>
                </c:pt>
                <c:pt idx="5">
                  <c:v>5</c:v>
                </c:pt>
                <c:pt idx="6">
                  <c:v>3</c:v>
                </c:pt>
                <c:pt idx="7">
                  <c:v>2</c:v>
                </c:pt>
                <c:pt idx="8">
                  <c:v>5</c:v>
                </c:pt>
                <c:pt idx="9">
                  <c:v>5</c:v>
                </c:pt>
                <c:pt idx="10">
                  <c:v>9</c:v>
                </c:pt>
                <c:pt idx="11">
                  <c:v>2</c:v>
                </c:pt>
              </c:numCache>
            </c:numRef>
          </c:val>
        </c:ser>
        <c:ser>
          <c:idx val="3"/>
          <c:order val="3"/>
          <c:tx>
            <c:strRef>
              <c:f>Hoja2!$B$41</c:f>
              <c:strCache>
                <c:ptCount val="1"/>
                <c:pt idx="0">
                  <c:v>2018</c:v>
                </c:pt>
              </c:strCache>
            </c:strRef>
          </c:tx>
          <c:cat>
            <c:strRef>
              <c:f>Hoja2!$C$37:$N$37</c:f>
              <c:strCache>
                <c:ptCount val="12"/>
                <c:pt idx="0">
                  <c:v>ENERO </c:v>
                </c:pt>
                <c:pt idx="1">
                  <c:v>FEBRERO </c:v>
                </c:pt>
                <c:pt idx="2">
                  <c:v>MARZO </c:v>
                </c:pt>
                <c:pt idx="3">
                  <c:v>ABRIL </c:v>
                </c:pt>
                <c:pt idx="4">
                  <c:v>MAYO </c:v>
                </c:pt>
                <c:pt idx="5">
                  <c:v>JUNIO </c:v>
                </c:pt>
                <c:pt idx="6">
                  <c:v>JULIO </c:v>
                </c:pt>
                <c:pt idx="7">
                  <c:v>AGOSTO </c:v>
                </c:pt>
                <c:pt idx="8">
                  <c:v>SEPTIEMBRE</c:v>
                </c:pt>
                <c:pt idx="9">
                  <c:v>OCTUBRE</c:v>
                </c:pt>
                <c:pt idx="10">
                  <c:v>NOVIEMBRE</c:v>
                </c:pt>
                <c:pt idx="11">
                  <c:v>DICIEMBRE</c:v>
                </c:pt>
              </c:strCache>
            </c:strRef>
          </c:cat>
          <c:val>
            <c:numRef>
              <c:f>Hoja2!$C$41:$N$41</c:f>
              <c:numCache>
                <c:formatCode>General</c:formatCode>
                <c:ptCount val="12"/>
                <c:pt idx="0">
                  <c:v>3</c:v>
                </c:pt>
                <c:pt idx="1">
                  <c:v>1</c:v>
                </c:pt>
                <c:pt idx="2">
                  <c:v>7</c:v>
                </c:pt>
                <c:pt idx="3">
                  <c:v>3</c:v>
                </c:pt>
                <c:pt idx="4">
                  <c:v>5</c:v>
                </c:pt>
              </c:numCache>
            </c:numRef>
          </c:val>
        </c:ser>
        <c:axId val="100803712"/>
        <c:axId val="100805248"/>
      </c:barChart>
      <c:catAx>
        <c:axId val="100803712"/>
        <c:scaling>
          <c:orientation val="minMax"/>
        </c:scaling>
        <c:axPos val="b"/>
        <c:majorTickMark val="none"/>
        <c:tickLblPos val="nextTo"/>
        <c:crossAx val="100805248"/>
        <c:crosses val="autoZero"/>
        <c:auto val="1"/>
        <c:lblAlgn val="ctr"/>
        <c:lblOffset val="100"/>
      </c:catAx>
      <c:valAx>
        <c:axId val="100805248"/>
        <c:scaling>
          <c:orientation val="minMax"/>
        </c:scaling>
        <c:axPos val="l"/>
        <c:majorGridlines/>
        <c:numFmt formatCode="General" sourceLinked="1"/>
        <c:majorTickMark val="none"/>
        <c:tickLblPos val="nextTo"/>
        <c:crossAx val="100803712"/>
        <c:crosses val="autoZero"/>
        <c:crossBetween val="between"/>
      </c:valAx>
      <c:dTable>
        <c:showHorzBorder val="1"/>
        <c:showVertBorder val="1"/>
        <c:showOutline val="1"/>
        <c:showKeys val="1"/>
      </c:dTable>
    </c:plotArea>
    <c:plotVisOnly val="1"/>
  </c:chart>
  <c:externalData r:id="rId1"/>
</c:chartSpace>
</file>

<file path=ppt/charts/chart27.xml><?xml version="1.0" encoding="utf-8"?>
<c:chartSpace xmlns:c="http://schemas.openxmlformats.org/drawingml/2006/chart" xmlns:a="http://schemas.openxmlformats.org/drawingml/2006/main" xmlns:r="http://schemas.openxmlformats.org/officeDocument/2006/relationships">
  <c:lang val="es-MX"/>
  <c:chart>
    <c:title>
      <c:tx>
        <c:rich>
          <a:bodyPr/>
          <a:lstStyle/>
          <a:p>
            <a:pPr>
              <a:defRPr/>
            </a:pPr>
            <a:r>
              <a:rPr lang="es-MX" dirty="0" smtClean="0"/>
              <a:t>ROBO</a:t>
            </a:r>
            <a:r>
              <a:rPr lang="es-MX" baseline="0" dirty="0" smtClean="0"/>
              <a:t> A TRANSEÚNTE</a:t>
            </a:r>
          </a:p>
          <a:p>
            <a:pPr>
              <a:defRPr/>
            </a:pPr>
            <a:r>
              <a:rPr lang="es-MX" baseline="0" dirty="0" smtClean="0"/>
              <a:t>TRIMESTRAL</a:t>
            </a:r>
            <a:endParaRPr lang="es-MX" dirty="0"/>
          </a:p>
        </c:rich>
      </c:tx>
    </c:title>
    <c:plotArea>
      <c:layout/>
      <c:barChart>
        <c:barDir val="col"/>
        <c:grouping val="clustered"/>
        <c:ser>
          <c:idx val="0"/>
          <c:order val="0"/>
          <c:tx>
            <c:strRef>
              <c:f>Hoja3!$B$73</c:f>
              <c:strCache>
                <c:ptCount val="1"/>
                <c:pt idx="0">
                  <c:v>2015</c:v>
                </c:pt>
              </c:strCache>
            </c:strRef>
          </c:tx>
          <c:cat>
            <c:strRef>
              <c:f>Hoja3!$C$72:$E$72</c:f>
              <c:strCache>
                <c:ptCount val="3"/>
                <c:pt idx="0">
                  <c:v>ENERO </c:v>
                </c:pt>
                <c:pt idx="1">
                  <c:v>FEBRERO </c:v>
                </c:pt>
                <c:pt idx="2">
                  <c:v>MARZO </c:v>
                </c:pt>
              </c:strCache>
            </c:strRef>
          </c:cat>
          <c:val>
            <c:numRef>
              <c:f>Hoja3!$C$73:$E$73</c:f>
              <c:numCache>
                <c:formatCode>General</c:formatCode>
                <c:ptCount val="3"/>
              </c:numCache>
            </c:numRef>
          </c:val>
        </c:ser>
        <c:ser>
          <c:idx val="1"/>
          <c:order val="1"/>
          <c:tx>
            <c:strRef>
              <c:f>Hoja3!$B$74</c:f>
              <c:strCache>
                <c:ptCount val="1"/>
                <c:pt idx="0">
                  <c:v>2016</c:v>
                </c:pt>
              </c:strCache>
            </c:strRef>
          </c:tx>
          <c:cat>
            <c:strRef>
              <c:f>Hoja3!$C$72:$E$72</c:f>
              <c:strCache>
                <c:ptCount val="3"/>
                <c:pt idx="0">
                  <c:v>ENERO </c:v>
                </c:pt>
                <c:pt idx="1">
                  <c:v>FEBRERO </c:v>
                </c:pt>
                <c:pt idx="2">
                  <c:v>MARZO </c:v>
                </c:pt>
              </c:strCache>
            </c:strRef>
          </c:cat>
          <c:val>
            <c:numRef>
              <c:f>Hoja3!$C$74:$E$74</c:f>
              <c:numCache>
                <c:formatCode>General</c:formatCode>
                <c:ptCount val="3"/>
                <c:pt idx="0">
                  <c:v>24</c:v>
                </c:pt>
                <c:pt idx="1">
                  <c:v>11</c:v>
                </c:pt>
                <c:pt idx="2">
                  <c:v>19</c:v>
                </c:pt>
              </c:numCache>
            </c:numRef>
          </c:val>
        </c:ser>
        <c:ser>
          <c:idx val="2"/>
          <c:order val="2"/>
          <c:tx>
            <c:strRef>
              <c:f>Hoja3!$B$75</c:f>
              <c:strCache>
                <c:ptCount val="1"/>
                <c:pt idx="0">
                  <c:v>2017</c:v>
                </c:pt>
              </c:strCache>
            </c:strRef>
          </c:tx>
          <c:cat>
            <c:strRef>
              <c:f>Hoja3!$C$72:$E$72</c:f>
              <c:strCache>
                <c:ptCount val="3"/>
                <c:pt idx="0">
                  <c:v>ENERO </c:v>
                </c:pt>
                <c:pt idx="1">
                  <c:v>FEBRERO </c:v>
                </c:pt>
                <c:pt idx="2">
                  <c:v>MARZO </c:v>
                </c:pt>
              </c:strCache>
            </c:strRef>
          </c:cat>
          <c:val>
            <c:numRef>
              <c:f>Hoja3!$C$75:$E$75</c:f>
              <c:numCache>
                <c:formatCode>General</c:formatCode>
                <c:ptCount val="3"/>
                <c:pt idx="0">
                  <c:v>2</c:v>
                </c:pt>
                <c:pt idx="1">
                  <c:v>9</c:v>
                </c:pt>
                <c:pt idx="2">
                  <c:v>1</c:v>
                </c:pt>
              </c:numCache>
            </c:numRef>
          </c:val>
        </c:ser>
        <c:ser>
          <c:idx val="3"/>
          <c:order val="3"/>
          <c:tx>
            <c:strRef>
              <c:f>Hoja3!$B$76</c:f>
              <c:strCache>
                <c:ptCount val="1"/>
                <c:pt idx="0">
                  <c:v>2018</c:v>
                </c:pt>
              </c:strCache>
            </c:strRef>
          </c:tx>
          <c:cat>
            <c:strRef>
              <c:f>Hoja3!$C$72:$E$72</c:f>
              <c:strCache>
                <c:ptCount val="3"/>
                <c:pt idx="0">
                  <c:v>ENERO </c:v>
                </c:pt>
                <c:pt idx="1">
                  <c:v>FEBRERO </c:v>
                </c:pt>
                <c:pt idx="2">
                  <c:v>MARZO </c:v>
                </c:pt>
              </c:strCache>
            </c:strRef>
          </c:cat>
          <c:val>
            <c:numRef>
              <c:f>Hoja3!$C$76:$E$76</c:f>
              <c:numCache>
                <c:formatCode>General</c:formatCode>
                <c:ptCount val="3"/>
                <c:pt idx="0">
                  <c:v>3</c:v>
                </c:pt>
                <c:pt idx="1">
                  <c:v>1</c:v>
                </c:pt>
                <c:pt idx="2">
                  <c:v>7</c:v>
                </c:pt>
              </c:numCache>
            </c:numRef>
          </c:val>
        </c:ser>
        <c:dLbls>
          <c:showVal val="1"/>
        </c:dLbls>
        <c:overlap val="-25"/>
        <c:axId val="100937728"/>
        <c:axId val="100939264"/>
      </c:barChart>
      <c:catAx>
        <c:axId val="100937728"/>
        <c:scaling>
          <c:orientation val="minMax"/>
        </c:scaling>
        <c:axPos val="b"/>
        <c:numFmt formatCode="General" sourceLinked="1"/>
        <c:majorTickMark val="none"/>
        <c:tickLblPos val="nextTo"/>
        <c:crossAx val="100939264"/>
        <c:crosses val="autoZero"/>
        <c:auto val="1"/>
        <c:lblAlgn val="ctr"/>
        <c:lblOffset val="100"/>
      </c:catAx>
      <c:valAx>
        <c:axId val="100939264"/>
        <c:scaling>
          <c:orientation val="minMax"/>
        </c:scaling>
        <c:delete val="1"/>
        <c:axPos val="l"/>
        <c:numFmt formatCode="General" sourceLinked="1"/>
        <c:tickLblPos val="none"/>
        <c:crossAx val="100937728"/>
        <c:crosses val="autoZero"/>
        <c:crossBetween val="between"/>
      </c:valAx>
    </c:plotArea>
    <c:legend>
      <c:legendPos val="t"/>
    </c:legend>
    <c:plotVisOnly val="1"/>
  </c:chart>
  <c:externalData r:id="rId1"/>
</c:chartSpace>
</file>

<file path=ppt/charts/chart28.xml><?xml version="1.0" encoding="utf-8"?>
<c:chartSpace xmlns:c="http://schemas.openxmlformats.org/drawingml/2006/chart" xmlns:a="http://schemas.openxmlformats.org/drawingml/2006/main" xmlns:r="http://schemas.openxmlformats.org/officeDocument/2006/relationships">
  <c:date1904 val="1"/>
  <c:lang val="es-MX"/>
  <c:chart>
    <c:title>
      <c:tx>
        <c:rich>
          <a:bodyPr/>
          <a:lstStyle/>
          <a:p>
            <a:pPr>
              <a:defRPr/>
            </a:pPr>
            <a:r>
              <a:rPr lang="es-MX" dirty="0" smtClean="0"/>
              <a:t>ROBO</a:t>
            </a:r>
            <a:r>
              <a:rPr lang="es-MX" baseline="0" dirty="0" smtClean="0"/>
              <a:t> A TRANSEÚNTE</a:t>
            </a:r>
          </a:p>
          <a:p>
            <a:pPr>
              <a:defRPr/>
            </a:pPr>
            <a:r>
              <a:rPr lang="es-MX" baseline="0" dirty="0" smtClean="0"/>
              <a:t>TRIMESTRAL</a:t>
            </a:r>
            <a:endParaRPr lang="es-MX" dirty="0"/>
          </a:p>
        </c:rich>
      </c:tx>
    </c:title>
    <c:plotArea>
      <c:layout/>
      <c:barChart>
        <c:barDir val="col"/>
        <c:grouping val="clustered"/>
        <c:ser>
          <c:idx val="0"/>
          <c:order val="0"/>
          <c:tx>
            <c:strRef>
              <c:f>Hoja3!$B$79</c:f>
              <c:strCache>
                <c:ptCount val="1"/>
                <c:pt idx="0">
                  <c:v>2015</c:v>
                </c:pt>
              </c:strCache>
            </c:strRef>
          </c:tx>
          <c:cat>
            <c:strRef>
              <c:f>Hoja3!$C$78:$E$78</c:f>
              <c:strCache>
                <c:ptCount val="3"/>
                <c:pt idx="0">
                  <c:v>ABRIL </c:v>
                </c:pt>
                <c:pt idx="1">
                  <c:v>MAYO </c:v>
                </c:pt>
                <c:pt idx="2">
                  <c:v>JUNIO </c:v>
                </c:pt>
              </c:strCache>
            </c:strRef>
          </c:cat>
          <c:val>
            <c:numRef>
              <c:f>Hoja3!$C$79:$E$79</c:f>
              <c:numCache>
                <c:formatCode>General</c:formatCode>
                <c:ptCount val="3"/>
              </c:numCache>
            </c:numRef>
          </c:val>
        </c:ser>
        <c:ser>
          <c:idx val="1"/>
          <c:order val="1"/>
          <c:tx>
            <c:strRef>
              <c:f>Hoja3!$B$80</c:f>
              <c:strCache>
                <c:ptCount val="1"/>
                <c:pt idx="0">
                  <c:v>2016</c:v>
                </c:pt>
              </c:strCache>
            </c:strRef>
          </c:tx>
          <c:cat>
            <c:strRef>
              <c:f>Hoja3!$C$78:$E$78</c:f>
              <c:strCache>
                <c:ptCount val="3"/>
                <c:pt idx="0">
                  <c:v>ABRIL </c:v>
                </c:pt>
                <c:pt idx="1">
                  <c:v>MAYO </c:v>
                </c:pt>
                <c:pt idx="2">
                  <c:v>JUNIO </c:v>
                </c:pt>
              </c:strCache>
            </c:strRef>
          </c:cat>
          <c:val>
            <c:numRef>
              <c:f>Hoja3!$C$80:$E$80</c:f>
              <c:numCache>
                <c:formatCode>General</c:formatCode>
                <c:ptCount val="3"/>
                <c:pt idx="0">
                  <c:v>21</c:v>
                </c:pt>
                <c:pt idx="1">
                  <c:v>25</c:v>
                </c:pt>
                <c:pt idx="2">
                  <c:v>13</c:v>
                </c:pt>
              </c:numCache>
            </c:numRef>
          </c:val>
        </c:ser>
        <c:ser>
          <c:idx val="2"/>
          <c:order val="2"/>
          <c:tx>
            <c:strRef>
              <c:f>Hoja3!$B$81</c:f>
              <c:strCache>
                <c:ptCount val="1"/>
                <c:pt idx="0">
                  <c:v>2017</c:v>
                </c:pt>
              </c:strCache>
            </c:strRef>
          </c:tx>
          <c:cat>
            <c:strRef>
              <c:f>Hoja3!$C$78:$E$78</c:f>
              <c:strCache>
                <c:ptCount val="3"/>
                <c:pt idx="0">
                  <c:v>ABRIL </c:v>
                </c:pt>
                <c:pt idx="1">
                  <c:v>MAYO </c:v>
                </c:pt>
                <c:pt idx="2">
                  <c:v>JUNIO </c:v>
                </c:pt>
              </c:strCache>
            </c:strRef>
          </c:cat>
          <c:val>
            <c:numRef>
              <c:f>Hoja3!$C$81:$E$81</c:f>
              <c:numCache>
                <c:formatCode>General</c:formatCode>
                <c:ptCount val="3"/>
                <c:pt idx="0">
                  <c:v>9</c:v>
                </c:pt>
                <c:pt idx="1">
                  <c:v>4</c:v>
                </c:pt>
                <c:pt idx="2">
                  <c:v>5</c:v>
                </c:pt>
              </c:numCache>
            </c:numRef>
          </c:val>
        </c:ser>
        <c:ser>
          <c:idx val="3"/>
          <c:order val="3"/>
          <c:tx>
            <c:strRef>
              <c:f>Hoja3!$B$82</c:f>
              <c:strCache>
                <c:ptCount val="1"/>
                <c:pt idx="0">
                  <c:v>2018</c:v>
                </c:pt>
              </c:strCache>
            </c:strRef>
          </c:tx>
          <c:cat>
            <c:strRef>
              <c:f>Hoja3!$C$78:$E$78</c:f>
              <c:strCache>
                <c:ptCount val="3"/>
                <c:pt idx="0">
                  <c:v>ABRIL </c:v>
                </c:pt>
                <c:pt idx="1">
                  <c:v>MAYO </c:v>
                </c:pt>
                <c:pt idx="2">
                  <c:v>JUNIO </c:v>
                </c:pt>
              </c:strCache>
            </c:strRef>
          </c:cat>
          <c:val>
            <c:numRef>
              <c:f>Hoja3!$C$82:$E$82</c:f>
              <c:numCache>
                <c:formatCode>General</c:formatCode>
                <c:ptCount val="3"/>
                <c:pt idx="0">
                  <c:v>3</c:v>
                </c:pt>
                <c:pt idx="1">
                  <c:v>5</c:v>
                </c:pt>
              </c:numCache>
            </c:numRef>
          </c:val>
        </c:ser>
        <c:dLbls>
          <c:showVal val="1"/>
        </c:dLbls>
        <c:overlap val="-25"/>
        <c:axId val="100984320"/>
        <c:axId val="100985856"/>
      </c:barChart>
      <c:catAx>
        <c:axId val="100984320"/>
        <c:scaling>
          <c:orientation val="minMax"/>
        </c:scaling>
        <c:axPos val="b"/>
        <c:numFmt formatCode="General" sourceLinked="1"/>
        <c:majorTickMark val="none"/>
        <c:tickLblPos val="nextTo"/>
        <c:crossAx val="100985856"/>
        <c:crosses val="autoZero"/>
        <c:auto val="1"/>
        <c:lblAlgn val="ctr"/>
        <c:lblOffset val="100"/>
      </c:catAx>
      <c:valAx>
        <c:axId val="100985856"/>
        <c:scaling>
          <c:orientation val="minMax"/>
        </c:scaling>
        <c:delete val="1"/>
        <c:axPos val="l"/>
        <c:numFmt formatCode="General" sourceLinked="1"/>
        <c:tickLblPos val="none"/>
        <c:crossAx val="100984320"/>
        <c:crosses val="autoZero"/>
        <c:crossBetween val="between"/>
      </c:valAx>
    </c:plotArea>
    <c:legend>
      <c:legendPos val="t"/>
    </c:legend>
    <c:plotVisOnly val="1"/>
  </c:chart>
  <c:externalData r:id="rId1"/>
</c:chartSpace>
</file>

<file path=ppt/charts/chart29.xml><?xml version="1.0" encoding="utf-8"?>
<c:chartSpace xmlns:c="http://schemas.openxmlformats.org/drawingml/2006/chart" xmlns:a="http://schemas.openxmlformats.org/drawingml/2006/main" xmlns:r="http://schemas.openxmlformats.org/officeDocument/2006/relationships">
  <c:date1904 val="1"/>
  <c:lang val="es-MX"/>
  <c:chart>
    <c:title>
      <c:tx>
        <c:rich>
          <a:bodyPr/>
          <a:lstStyle/>
          <a:p>
            <a:pPr>
              <a:defRPr/>
            </a:pPr>
            <a:r>
              <a:rPr lang="es-MX" dirty="0" smtClean="0"/>
              <a:t>ROBO</a:t>
            </a:r>
            <a:r>
              <a:rPr lang="es-MX" baseline="0" dirty="0" smtClean="0"/>
              <a:t> A TRANSEÚNTE</a:t>
            </a:r>
          </a:p>
          <a:p>
            <a:pPr>
              <a:defRPr/>
            </a:pPr>
            <a:r>
              <a:rPr lang="es-MX" baseline="0" dirty="0" smtClean="0"/>
              <a:t>TRIMESTRAL</a:t>
            </a:r>
            <a:endParaRPr lang="es-MX" dirty="0"/>
          </a:p>
        </c:rich>
      </c:tx>
    </c:title>
    <c:plotArea>
      <c:layout/>
      <c:barChart>
        <c:barDir val="col"/>
        <c:grouping val="clustered"/>
        <c:ser>
          <c:idx val="0"/>
          <c:order val="0"/>
          <c:tx>
            <c:strRef>
              <c:f>Hoja3!$B$86</c:f>
              <c:strCache>
                <c:ptCount val="1"/>
                <c:pt idx="0">
                  <c:v>2015</c:v>
                </c:pt>
              </c:strCache>
            </c:strRef>
          </c:tx>
          <c:cat>
            <c:strRef>
              <c:f>Hoja3!$C$85:$E$85</c:f>
              <c:strCache>
                <c:ptCount val="3"/>
                <c:pt idx="0">
                  <c:v>JULIO </c:v>
                </c:pt>
                <c:pt idx="1">
                  <c:v>AGOSTO </c:v>
                </c:pt>
                <c:pt idx="2">
                  <c:v>SEPTIEMBRE</c:v>
                </c:pt>
              </c:strCache>
            </c:strRef>
          </c:cat>
          <c:val>
            <c:numRef>
              <c:f>Hoja3!$C$86:$E$86</c:f>
              <c:numCache>
                <c:formatCode>General</c:formatCode>
                <c:ptCount val="3"/>
              </c:numCache>
            </c:numRef>
          </c:val>
        </c:ser>
        <c:ser>
          <c:idx val="1"/>
          <c:order val="1"/>
          <c:tx>
            <c:strRef>
              <c:f>Hoja3!$B$87</c:f>
              <c:strCache>
                <c:ptCount val="1"/>
                <c:pt idx="0">
                  <c:v>2016</c:v>
                </c:pt>
              </c:strCache>
            </c:strRef>
          </c:tx>
          <c:cat>
            <c:strRef>
              <c:f>Hoja3!$C$85:$E$85</c:f>
              <c:strCache>
                <c:ptCount val="3"/>
                <c:pt idx="0">
                  <c:v>JULIO </c:v>
                </c:pt>
                <c:pt idx="1">
                  <c:v>AGOSTO </c:v>
                </c:pt>
                <c:pt idx="2">
                  <c:v>SEPTIEMBRE</c:v>
                </c:pt>
              </c:strCache>
            </c:strRef>
          </c:cat>
          <c:val>
            <c:numRef>
              <c:f>Hoja3!$C$87:$E$87</c:f>
              <c:numCache>
                <c:formatCode>General</c:formatCode>
                <c:ptCount val="3"/>
                <c:pt idx="0">
                  <c:v>11</c:v>
                </c:pt>
                <c:pt idx="1">
                  <c:v>19</c:v>
                </c:pt>
                <c:pt idx="2">
                  <c:v>12</c:v>
                </c:pt>
              </c:numCache>
            </c:numRef>
          </c:val>
        </c:ser>
        <c:ser>
          <c:idx val="2"/>
          <c:order val="2"/>
          <c:tx>
            <c:strRef>
              <c:f>Hoja3!$B$88</c:f>
              <c:strCache>
                <c:ptCount val="1"/>
                <c:pt idx="0">
                  <c:v>2017</c:v>
                </c:pt>
              </c:strCache>
            </c:strRef>
          </c:tx>
          <c:cat>
            <c:strRef>
              <c:f>Hoja3!$C$85:$E$85</c:f>
              <c:strCache>
                <c:ptCount val="3"/>
                <c:pt idx="0">
                  <c:v>JULIO </c:v>
                </c:pt>
                <c:pt idx="1">
                  <c:v>AGOSTO </c:v>
                </c:pt>
                <c:pt idx="2">
                  <c:v>SEPTIEMBRE</c:v>
                </c:pt>
              </c:strCache>
            </c:strRef>
          </c:cat>
          <c:val>
            <c:numRef>
              <c:f>Hoja3!$C$88:$E$88</c:f>
              <c:numCache>
                <c:formatCode>General</c:formatCode>
                <c:ptCount val="3"/>
                <c:pt idx="0">
                  <c:v>3</c:v>
                </c:pt>
                <c:pt idx="1">
                  <c:v>2</c:v>
                </c:pt>
                <c:pt idx="2">
                  <c:v>5</c:v>
                </c:pt>
              </c:numCache>
            </c:numRef>
          </c:val>
        </c:ser>
        <c:ser>
          <c:idx val="3"/>
          <c:order val="3"/>
          <c:tx>
            <c:strRef>
              <c:f>Hoja3!$B$89</c:f>
              <c:strCache>
                <c:ptCount val="1"/>
                <c:pt idx="0">
                  <c:v>2018</c:v>
                </c:pt>
              </c:strCache>
            </c:strRef>
          </c:tx>
          <c:cat>
            <c:strRef>
              <c:f>Hoja3!$C$85:$E$85</c:f>
              <c:strCache>
                <c:ptCount val="3"/>
                <c:pt idx="0">
                  <c:v>JULIO </c:v>
                </c:pt>
                <c:pt idx="1">
                  <c:v>AGOSTO </c:v>
                </c:pt>
                <c:pt idx="2">
                  <c:v>SEPTIEMBRE</c:v>
                </c:pt>
              </c:strCache>
            </c:strRef>
          </c:cat>
          <c:val>
            <c:numRef>
              <c:f>Hoja3!$C$89:$E$89</c:f>
              <c:numCache>
                <c:formatCode>General</c:formatCode>
                <c:ptCount val="3"/>
              </c:numCache>
            </c:numRef>
          </c:val>
        </c:ser>
        <c:dLbls>
          <c:showVal val="1"/>
        </c:dLbls>
        <c:overlap val="-25"/>
        <c:axId val="101051392"/>
        <c:axId val="101061376"/>
      </c:barChart>
      <c:catAx>
        <c:axId val="101051392"/>
        <c:scaling>
          <c:orientation val="minMax"/>
        </c:scaling>
        <c:axPos val="b"/>
        <c:numFmt formatCode="General" sourceLinked="1"/>
        <c:majorTickMark val="none"/>
        <c:tickLblPos val="nextTo"/>
        <c:crossAx val="101061376"/>
        <c:crosses val="autoZero"/>
        <c:auto val="1"/>
        <c:lblAlgn val="ctr"/>
        <c:lblOffset val="100"/>
      </c:catAx>
      <c:valAx>
        <c:axId val="101061376"/>
        <c:scaling>
          <c:orientation val="minMax"/>
        </c:scaling>
        <c:delete val="1"/>
        <c:axPos val="l"/>
        <c:numFmt formatCode="General" sourceLinked="1"/>
        <c:tickLblPos val="none"/>
        <c:crossAx val="101051392"/>
        <c:crosses val="autoZero"/>
        <c:crossBetween val="between"/>
      </c:valAx>
    </c:plotArea>
    <c:legend>
      <c:legendPos val="t"/>
    </c:legend>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s-MX"/>
  <c:chart>
    <c:title>
      <c:tx>
        <c:rich>
          <a:bodyPr/>
          <a:lstStyle/>
          <a:p>
            <a:pPr>
              <a:defRPr/>
            </a:pPr>
            <a:r>
              <a:rPr lang="es-MX" dirty="0" smtClean="0"/>
              <a:t>REPORTES</a:t>
            </a:r>
            <a:r>
              <a:rPr lang="es-MX" baseline="0" dirty="0" smtClean="0"/>
              <a:t> ATENDIDOS </a:t>
            </a:r>
          </a:p>
          <a:p>
            <a:pPr>
              <a:defRPr/>
            </a:pPr>
            <a:r>
              <a:rPr lang="es-MX" baseline="0" dirty="0" smtClean="0"/>
              <a:t>TRIMESTRAL</a:t>
            </a:r>
            <a:endParaRPr lang="es-MX" dirty="0"/>
          </a:p>
        </c:rich>
      </c:tx>
      <c:layout/>
    </c:title>
    <c:plotArea>
      <c:layout/>
      <c:barChart>
        <c:barDir val="col"/>
        <c:grouping val="clustered"/>
        <c:ser>
          <c:idx val="0"/>
          <c:order val="0"/>
          <c:tx>
            <c:strRef>
              <c:f>GRAFICAS!$B$11</c:f>
              <c:strCache>
                <c:ptCount val="1"/>
                <c:pt idx="0">
                  <c:v>2015</c:v>
                </c:pt>
              </c:strCache>
            </c:strRef>
          </c:tx>
          <c:cat>
            <c:strRef>
              <c:f>GRAFICAS!$C$10:$E$10</c:f>
              <c:strCache>
                <c:ptCount val="3"/>
                <c:pt idx="0">
                  <c:v>ABR</c:v>
                </c:pt>
                <c:pt idx="1">
                  <c:v>MAY</c:v>
                </c:pt>
                <c:pt idx="2">
                  <c:v>JUN</c:v>
                </c:pt>
              </c:strCache>
            </c:strRef>
          </c:cat>
          <c:val>
            <c:numRef>
              <c:f>GRAFICAS!$C$11:$E$11</c:f>
              <c:numCache>
                <c:formatCode>General</c:formatCode>
                <c:ptCount val="3"/>
              </c:numCache>
            </c:numRef>
          </c:val>
        </c:ser>
        <c:ser>
          <c:idx val="1"/>
          <c:order val="1"/>
          <c:tx>
            <c:strRef>
              <c:f>GRAFICAS!$B$12</c:f>
              <c:strCache>
                <c:ptCount val="1"/>
                <c:pt idx="0">
                  <c:v>2016</c:v>
                </c:pt>
              </c:strCache>
            </c:strRef>
          </c:tx>
          <c:cat>
            <c:strRef>
              <c:f>GRAFICAS!$C$10:$E$10</c:f>
              <c:strCache>
                <c:ptCount val="3"/>
                <c:pt idx="0">
                  <c:v>ABR</c:v>
                </c:pt>
                <c:pt idx="1">
                  <c:v>MAY</c:v>
                </c:pt>
                <c:pt idx="2">
                  <c:v>JUN</c:v>
                </c:pt>
              </c:strCache>
            </c:strRef>
          </c:cat>
          <c:val>
            <c:numRef>
              <c:f>GRAFICAS!$C$12:$E$12</c:f>
              <c:numCache>
                <c:formatCode>#,##0</c:formatCode>
                <c:ptCount val="3"/>
                <c:pt idx="0" formatCode="General">
                  <c:v>7127</c:v>
                </c:pt>
                <c:pt idx="1">
                  <c:v>7210</c:v>
                </c:pt>
                <c:pt idx="2">
                  <c:v>7415</c:v>
                </c:pt>
              </c:numCache>
            </c:numRef>
          </c:val>
        </c:ser>
        <c:ser>
          <c:idx val="2"/>
          <c:order val="2"/>
          <c:tx>
            <c:strRef>
              <c:f>GRAFICAS!$B$13</c:f>
              <c:strCache>
                <c:ptCount val="1"/>
                <c:pt idx="0">
                  <c:v>2017</c:v>
                </c:pt>
              </c:strCache>
            </c:strRef>
          </c:tx>
          <c:cat>
            <c:strRef>
              <c:f>GRAFICAS!$C$10:$E$10</c:f>
              <c:strCache>
                <c:ptCount val="3"/>
                <c:pt idx="0">
                  <c:v>ABR</c:v>
                </c:pt>
                <c:pt idx="1">
                  <c:v>MAY</c:v>
                </c:pt>
                <c:pt idx="2">
                  <c:v>JUN</c:v>
                </c:pt>
              </c:strCache>
            </c:strRef>
          </c:cat>
          <c:val>
            <c:numRef>
              <c:f>GRAFICAS!$C$13:$E$13</c:f>
              <c:numCache>
                <c:formatCode>#,##0</c:formatCode>
                <c:ptCount val="3"/>
                <c:pt idx="0" formatCode="General">
                  <c:v>12667</c:v>
                </c:pt>
                <c:pt idx="1">
                  <c:v>13330</c:v>
                </c:pt>
                <c:pt idx="2">
                  <c:v>9614</c:v>
                </c:pt>
              </c:numCache>
            </c:numRef>
          </c:val>
        </c:ser>
        <c:ser>
          <c:idx val="3"/>
          <c:order val="3"/>
          <c:tx>
            <c:strRef>
              <c:f>GRAFICAS!$B$14</c:f>
              <c:strCache>
                <c:ptCount val="1"/>
                <c:pt idx="0">
                  <c:v>2018</c:v>
                </c:pt>
              </c:strCache>
            </c:strRef>
          </c:tx>
          <c:cat>
            <c:strRef>
              <c:f>GRAFICAS!$C$10:$E$10</c:f>
              <c:strCache>
                <c:ptCount val="3"/>
                <c:pt idx="0">
                  <c:v>ABR</c:v>
                </c:pt>
                <c:pt idx="1">
                  <c:v>MAY</c:v>
                </c:pt>
                <c:pt idx="2">
                  <c:v>JUN</c:v>
                </c:pt>
              </c:strCache>
            </c:strRef>
          </c:cat>
          <c:val>
            <c:numRef>
              <c:f>GRAFICAS!$C$14:$E$14</c:f>
              <c:numCache>
                <c:formatCode>#,##0</c:formatCode>
                <c:ptCount val="3"/>
                <c:pt idx="0" formatCode="General">
                  <c:v>7211</c:v>
                </c:pt>
                <c:pt idx="1">
                  <c:v>7648</c:v>
                </c:pt>
              </c:numCache>
            </c:numRef>
          </c:val>
        </c:ser>
        <c:dLbls>
          <c:showVal val="1"/>
        </c:dLbls>
        <c:overlap val="-25"/>
        <c:axId val="97125120"/>
        <c:axId val="97126656"/>
      </c:barChart>
      <c:catAx>
        <c:axId val="97125120"/>
        <c:scaling>
          <c:orientation val="minMax"/>
        </c:scaling>
        <c:axPos val="b"/>
        <c:numFmt formatCode="General" sourceLinked="1"/>
        <c:majorTickMark val="none"/>
        <c:tickLblPos val="nextTo"/>
        <c:crossAx val="97126656"/>
        <c:crosses val="autoZero"/>
        <c:auto val="1"/>
        <c:lblAlgn val="ctr"/>
        <c:lblOffset val="100"/>
      </c:catAx>
      <c:valAx>
        <c:axId val="97126656"/>
        <c:scaling>
          <c:orientation val="minMax"/>
        </c:scaling>
        <c:delete val="1"/>
        <c:axPos val="l"/>
        <c:numFmt formatCode="General" sourceLinked="1"/>
        <c:tickLblPos val="none"/>
        <c:crossAx val="97125120"/>
        <c:crosses val="autoZero"/>
        <c:crossBetween val="between"/>
      </c:valAx>
    </c:plotArea>
    <c:legend>
      <c:legendPos val="t"/>
      <c:layout/>
    </c:legend>
    <c:plotVisOnly val="1"/>
  </c:chart>
  <c:externalData r:id="rId1"/>
</c:chartSpace>
</file>

<file path=ppt/charts/chart30.xml><?xml version="1.0" encoding="utf-8"?>
<c:chartSpace xmlns:c="http://schemas.openxmlformats.org/drawingml/2006/chart" xmlns:a="http://schemas.openxmlformats.org/drawingml/2006/main" xmlns:r="http://schemas.openxmlformats.org/officeDocument/2006/relationships">
  <c:lang val="es-MX"/>
  <c:chart>
    <c:title>
      <c:tx>
        <c:rich>
          <a:bodyPr/>
          <a:lstStyle/>
          <a:p>
            <a:pPr>
              <a:defRPr/>
            </a:pPr>
            <a:r>
              <a:rPr lang="es-MX" dirty="0" smtClean="0"/>
              <a:t>ROBO</a:t>
            </a:r>
            <a:r>
              <a:rPr lang="es-MX" baseline="0" dirty="0" smtClean="0"/>
              <a:t> A TRANSEÚNTE</a:t>
            </a:r>
          </a:p>
          <a:p>
            <a:pPr>
              <a:defRPr/>
            </a:pPr>
            <a:r>
              <a:rPr lang="es-MX" baseline="0" dirty="0" smtClean="0"/>
              <a:t>TRIMESTRAL</a:t>
            </a:r>
            <a:endParaRPr lang="es-MX" dirty="0"/>
          </a:p>
        </c:rich>
      </c:tx>
    </c:title>
    <c:plotArea>
      <c:layout/>
      <c:barChart>
        <c:barDir val="col"/>
        <c:grouping val="clustered"/>
        <c:ser>
          <c:idx val="0"/>
          <c:order val="0"/>
          <c:tx>
            <c:strRef>
              <c:f>Hoja3!$B$92</c:f>
              <c:strCache>
                <c:ptCount val="1"/>
                <c:pt idx="0">
                  <c:v>2015</c:v>
                </c:pt>
              </c:strCache>
            </c:strRef>
          </c:tx>
          <c:cat>
            <c:strRef>
              <c:f>Hoja3!$C$91:$E$91</c:f>
              <c:strCache>
                <c:ptCount val="3"/>
                <c:pt idx="0">
                  <c:v>OCTUBRE</c:v>
                </c:pt>
                <c:pt idx="1">
                  <c:v>NOVIEMBRE</c:v>
                </c:pt>
                <c:pt idx="2">
                  <c:v>DICIEMBRE</c:v>
                </c:pt>
              </c:strCache>
            </c:strRef>
          </c:cat>
          <c:val>
            <c:numRef>
              <c:f>Hoja3!$C$92:$E$92</c:f>
              <c:numCache>
                <c:formatCode>General</c:formatCode>
                <c:ptCount val="3"/>
                <c:pt idx="0">
                  <c:v>12</c:v>
                </c:pt>
                <c:pt idx="1">
                  <c:v>21</c:v>
                </c:pt>
                <c:pt idx="2">
                  <c:v>24</c:v>
                </c:pt>
              </c:numCache>
            </c:numRef>
          </c:val>
        </c:ser>
        <c:ser>
          <c:idx val="1"/>
          <c:order val="1"/>
          <c:tx>
            <c:strRef>
              <c:f>Hoja3!$B$93</c:f>
              <c:strCache>
                <c:ptCount val="1"/>
                <c:pt idx="0">
                  <c:v>2016</c:v>
                </c:pt>
              </c:strCache>
            </c:strRef>
          </c:tx>
          <c:cat>
            <c:strRef>
              <c:f>Hoja3!$C$91:$E$91</c:f>
              <c:strCache>
                <c:ptCount val="3"/>
                <c:pt idx="0">
                  <c:v>OCTUBRE</c:v>
                </c:pt>
                <c:pt idx="1">
                  <c:v>NOVIEMBRE</c:v>
                </c:pt>
                <c:pt idx="2">
                  <c:v>DICIEMBRE</c:v>
                </c:pt>
              </c:strCache>
            </c:strRef>
          </c:cat>
          <c:val>
            <c:numRef>
              <c:f>Hoja3!$C$93:$E$93</c:f>
              <c:numCache>
                <c:formatCode>General</c:formatCode>
                <c:ptCount val="3"/>
                <c:pt idx="0">
                  <c:v>10</c:v>
                </c:pt>
                <c:pt idx="1">
                  <c:v>9</c:v>
                </c:pt>
                <c:pt idx="2">
                  <c:v>7</c:v>
                </c:pt>
              </c:numCache>
            </c:numRef>
          </c:val>
        </c:ser>
        <c:ser>
          <c:idx val="2"/>
          <c:order val="2"/>
          <c:tx>
            <c:strRef>
              <c:f>Hoja3!$B$94</c:f>
              <c:strCache>
                <c:ptCount val="1"/>
                <c:pt idx="0">
                  <c:v>2017</c:v>
                </c:pt>
              </c:strCache>
            </c:strRef>
          </c:tx>
          <c:cat>
            <c:strRef>
              <c:f>Hoja3!$C$91:$E$91</c:f>
              <c:strCache>
                <c:ptCount val="3"/>
                <c:pt idx="0">
                  <c:v>OCTUBRE</c:v>
                </c:pt>
                <c:pt idx="1">
                  <c:v>NOVIEMBRE</c:v>
                </c:pt>
                <c:pt idx="2">
                  <c:v>DICIEMBRE</c:v>
                </c:pt>
              </c:strCache>
            </c:strRef>
          </c:cat>
          <c:val>
            <c:numRef>
              <c:f>Hoja3!$C$94:$E$94</c:f>
              <c:numCache>
                <c:formatCode>General</c:formatCode>
                <c:ptCount val="3"/>
                <c:pt idx="0">
                  <c:v>5</c:v>
                </c:pt>
                <c:pt idx="1">
                  <c:v>9</c:v>
                </c:pt>
                <c:pt idx="2">
                  <c:v>2</c:v>
                </c:pt>
              </c:numCache>
            </c:numRef>
          </c:val>
        </c:ser>
        <c:ser>
          <c:idx val="3"/>
          <c:order val="3"/>
          <c:tx>
            <c:strRef>
              <c:f>Hoja3!$B$95</c:f>
              <c:strCache>
                <c:ptCount val="1"/>
                <c:pt idx="0">
                  <c:v>2018</c:v>
                </c:pt>
              </c:strCache>
            </c:strRef>
          </c:tx>
          <c:cat>
            <c:strRef>
              <c:f>Hoja3!$C$91:$E$91</c:f>
              <c:strCache>
                <c:ptCount val="3"/>
                <c:pt idx="0">
                  <c:v>OCTUBRE</c:v>
                </c:pt>
                <c:pt idx="1">
                  <c:v>NOVIEMBRE</c:v>
                </c:pt>
                <c:pt idx="2">
                  <c:v>DICIEMBRE</c:v>
                </c:pt>
              </c:strCache>
            </c:strRef>
          </c:cat>
          <c:val>
            <c:numRef>
              <c:f>Hoja3!$C$95:$E$95</c:f>
              <c:numCache>
                <c:formatCode>General</c:formatCode>
                <c:ptCount val="3"/>
              </c:numCache>
            </c:numRef>
          </c:val>
        </c:ser>
        <c:dLbls>
          <c:showVal val="1"/>
        </c:dLbls>
        <c:overlap val="-25"/>
        <c:axId val="101110528"/>
        <c:axId val="101112064"/>
      </c:barChart>
      <c:catAx>
        <c:axId val="101110528"/>
        <c:scaling>
          <c:orientation val="minMax"/>
        </c:scaling>
        <c:axPos val="b"/>
        <c:numFmt formatCode="General" sourceLinked="1"/>
        <c:majorTickMark val="none"/>
        <c:tickLblPos val="nextTo"/>
        <c:crossAx val="101112064"/>
        <c:crosses val="autoZero"/>
        <c:auto val="1"/>
        <c:lblAlgn val="ctr"/>
        <c:lblOffset val="100"/>
      </c:catAx>
      <c:valAx>
        <c:axId val="101112064"/>
        <c:scaling>
          <c:orientation val="minMax"/>
        </c:scaling>
        <c:delete val="1"/>
        <c:axPos val="l"/>
        <c:numFmt formatCode="General" sourceLinked="1"/>
        <c:tickLblPos val="none"/>
        <c:crossAx val="101110528"/>
        <c:crosses val="autoZero"/>
        <c:crossBetween val="between"/>
      </c:valAx>
    </c:plotArea>
    <c:legend>
      <c:legendPos val="t"/>
    </c:legend>
    <c:plotVisOnly val="1"/>
  </c:chart>
  <c:externalData r:id="rId1"/>
</c:chartSpace>
</file>

<file path=ppt/charts/chart31.xml><?xml version="1.0" encoding="utf-8"?>
<c:chartSpace xmlns:c="http://schemas.openxmlformats.org/drawingml/2006/chart" xmlns:a="http://schemas.openxmlformats.org/drawingml/2006/main" xmlns:r="http://schemas.openxmlformats.org/officeDocument/2006/relationships">
  <c:lang val="es-MX"/>
  <c:chart>
    <c:title>
      <c:tx>
        <c:rich>
          <a:bodyPr/>
          <a:lstStyle/>
          <a:p>
            <a:pPr>
              <a:defRPr/>
            </a:pPr>
            <a:r>
              <a:rPr lang="es-MX" dirty="0" smtClean="0"/>
              <a:t>ROBO</a:t>
            </a:r>
            <a:r>
              <a:rPr lang="es-MX" baseline="0" dirty="0" smtClean="0"/>
              <a:t> DE VEHÍCULO</a:t>
            </a:r>
          </a:p>
          <a:p>
            <a:pPr>
              <a:defRPr/>
            </a:pPr>
            <a:r>
              <a:rPr lang="es-MX" baseline="0" dirty="0" smtClean="0"/>
              <a:t>ANUAL</a:t>
            </a:r>
            <a:endParaRPr lang="es-MX" dirty="0"/>
          </a:p>
        </c:rich>
      </c:tx>
    </c:title>
    <c:plotArea>
      <c:layout/>
      <c:barChart>
        <c:barDir val="col"/>
        <c:grouping val="clustered"/>
        <c:ser>
          <c:idx val="0"/>
          <c:order val="0"/>
          <c:tx>
            <c:strRef>
              <c:f>Hoja2!$B$50</c:f>
              <c:strCache>
                <c:ptCount val="1"/>
                <c:pt idx="0">
                  <c:v>2015</c:v>
                </c:pt>
              </c:strCache>
            </c:strRef>
          </c:tx>
          <c:cat>
            <c:strRef>
              <c:f>Hoja2!$C$49:$N$49</c:f>
              <c:strCache>
                <c:ptCount val="12"/>
                <c:pt idx="0">
                  <c:v>ENERO </c:v>
                </c:pt>
                <c:pt idx="1">
                  <c:v>FEBRERO </c:v>
                </c:pt>
                <c:pt idx="2">
                  <c:v>MARZO </c:v>
                </c:pt>
                <c:pt idx="3">
                  <c:v>ABRIL </c:v>
                </c:pt>
                <c:pt idx="4">
                  <c:v>MAYO </c:v>
                </c:pt>
                <c:pt idx="5">
                  <c:v>JUNIO </c:v>
                </c:pt>
                <c:pt idx="6">
                  <c:v>JULIO </c:v>
                </c:pt>
                <c:pt idx="7">
                  <c:v>AGOSTO </c:v>
                </c:pt>
                <c:pt idx="8">
                  <c:v>SEPTIEMBRE</c:v>
                </c:pt>
                <c:pt idx="9">
                  <c:v>OCTUBRE</c:v>
                </c:pt>
                <c:pt idx="10">
                  <c:v>NOVIEMBRE</c:v>
                </c:pt>
                <c:pt idx="11">
                  <c:v>DICIEMBRE</c:v>
                </c:pt>
              </c:strCache>
            </c:strRef>
          </c:cat>
          <c:val>
            <c:numRef>
              <c:f>Hoja2!$C$50:$N$50</c:f>
              <c:numCache>
                <c:formatCode>General</c:formatCode>
                <c:ptCount val="12"/>
                <c:pt idx="9">
                  <c:v>30</c:v>
                </c:pt>
                <c:pt idx="10">
                  <c:v>28</c:v>
                </c:pt>
                <c:pt idx="11">
                  <c:v>27</c:v>
                </c:pt>
              </c:numCache>
            </c:numRef>
          </c:val>
        </c:ser>
        <c:ser>
          <c:idx val="1"/>
          <c:order val="1"/>
          <c:tx>
            <c:strRef>
              <c:f>Hoja2!$B$51</c:f>
              <c:strCache>
                <c:ptCount val="1"/>
                <c:pt idx="0">
                  <c:v>2016</c:v>
                </c:pt>
              </c:strCache>
            </c:strRef>
          </c:tx>
          <c:cat>
            <c:strRef>
              <c:f>Hoja2!$C$49:$N$49</c:f>
              <c:strCache>
                <c:ptCount val="12"/>
                <c:pt idx="0">
                  <c:v>ENERO </c:v>
                </c:pt>
                <c:pt idx="1">
                  <c:v>FEBRERO </c:v>
                </c:pt>
                <c:pt idx="2">
                  <c:v>MARZO </c:v>
                </c:pt>
                <c:pt idx="3">
                  <c:v>ABRIL </c:v>
                </c:pt>
                <c:pt idx="4">
                  <c:v>MAYO </c:v>
                </c:pt>
                <c:pt idx="5">
                  <c:v>JUNIO </c:v>
                </c:pt>
                <c:pt idx="6">
                  <c:v>JULIO </c:v>
                </c:pt>
                <c:pt idx="7">
                  <c:v>AGOSTO </c:v>
                </c:pt>
                <c:pt idx="8">
                  <c:v>SEPTIEMBRE</c:v>
                </c:pt>
                <c:pt idx="9">
                  <c:v>OCTUBRE</c:v>
                </c:pt>
                <c:pt idx="10">
                  <c:v>NOVIEMBRE</c:v>
                </c:pt>
                <c:pt idx="11">
                  <c:v>DICIEMBRE</c:v>
                </c:pt>
              </c:strCache>
            </c:strRef>
          </c:cat>
          <c:val>
            <c:numRef>
              <c:f>Hoja2!$C$51:$N$51</c:f>
              <c:numCache>
                <c:formatCode>General</c:formatCode>
                <c:ptCount val="12"/>
                <c:pt idx="0">
                  <c:v>24</c:v>
                </c:pt>
                <c:pt idx="1">
                  <c:v>17</c:v>
                </c:pt>
                <c:pt idx="2">
                  <c:v>20</c:v>
                </c:pt>
                <c:pt idx="3">
                  <c:v>12</c:v>
                </c:pt>
                <c:pt idx="4">
                  <c:v>21</c:v>
                </c:pt>
                <c:pt idx="5">
                  <c:v>14</c:v>
                </c:pt>
                <c:pt idx="6">
                  <c:v>15</c:v>
                </c:pt>
                <c:pt idx="7">
                  <c:v>26</c:v>
                </c:pt>
                <c:pt idx="8">
                  <c:v>13</c:v>
                </c:pt>
                <c:pt idx="9">
                  <c:v>18</c:v>
                </c:pt>
                <c:pt idx="10">
                  <c:v>11</c:v>
                </c:pt>
                <c:pt idx="11">
                  <c:v>18</c:v>
                </c:pt>
              </c:numCache>
            </c:numRef>
          </c:val>
        </c:ser>
        <c:ser>
          <c:idx val="2"/>
          <c:order val="2"/>
          <c:tx>
            <c:strRef>
              <c:f>Hoja2!$B$52</c:f>
              <c:strCache>
                <c:ptCount val="1"/>
                <c:pt idx="0">
                  <c:v>2017</c:v>
                </c:pt>
              </c:strCache>
            </c:strRef>
          </c:tx>
          <c:cat>
            <c:strRef>
              <c:f>Hoja2!$C$49:$N$49</c:f>
              <c:strCache>
                <c:ptCount val="12"/>
                <c:pt idx="0">
                  <c:v>ENERO </c:v>
                </c:pt>
                <c:pt idx="1">
                  <c:v>FEBRERO </c:v>
                </c:pt>
                <c:pt idx="2">
                  <c:v>MARZO </c:v>
                </c:pt>
                <c:pt idx="3">
                  <c:v>ABRIL </c:v>
                </c:pt>
                <c:pt idx="4">
                  <c:v>MAYO </c:v>
                </c:pt>
                <c:pt idx="5">
                  <c:v>JUNIO </c:v>
                </c:pt>
                <c:pt idx="6">
                  <c:v>JULIO </c:v>
                </c:pt>
                <c:pt idx="7">
                  <c:v>AGOSTO </c:v>
                </c:pt>
                <c:pt idx="8">
                  <c:v>SEPTIEMBRE</c:v>
                </c:pt>
                <c:pt idx="9">
                  <c:v>OCTUBRE</c:v>
                </c:pt>
                <c:pt idx="10">
                  <c:v>NOVIEMBRE</c:v>
                </c:pt>
                <c:pt idx="11">
                  <c:v>DICIEMBRE</c:v>
                </c:pt>
              </c:strCache>
            </c:strRef>
          </c:cat>
          <c:val>
            <c:numRef>
              <c:f>Hoja2!$C$52:$N$52</c:f>
              <c:numCache>
                <c:formatCode>General</c:formatCode>
                <c:ptCount val="12"/>
                <c:pt idx="0">
                  <c:v>19</c:v>
                </c:pt>
                <c:pt idx="1">
                  <c:v>24</c:v>
                </c:pt>
                <c:pt idx="2">
                  <c:v>20</c:v>
                </c:pt>
                <c:pt idx="3">
                  <c:v>10</c:v>
                </c:pt>
                <c:pt idx="4">
                  <c:v>23</c:v>
                </c:pt>
                <c:pt idx="5">
                  <c:v>22</c:v>
                </c:pt>
                <c:pt idx="6">
                  <c:v>15</c:v>
                </c:pt>
                <c:pt idx="7">
                  <c:v>16</c:v>
                </c:pt>
                <c:pt idx="8">
                  <c:v>14</c:v>
                </c:pt>
                <c:pt idx="9">
                  <c:v>14</c:v>
                </c:pt>
                <c:pt idx="10">
                  <c:v>17</c:v>
                </c:pt>
                <c:pt idx="11">
                  <c:v>12</c:v>
                </c:pt>
              </c:numCache>
            </c:numRef>
          </c:val>
        </c:ser>
        <c:ser>
          <c:idx val="3"/>
          <c:order val="3"/>
          <c:tx>
            <c:strRef>
              <c:f>Hoja2!$B$53</c:f>
              <c:strCache>
                <c:ptCount val="1"/>
                <c:pt idx="0">
                  <c:v>2018</c:v>
                </c:pt>
              </c:strCache>
            </c:strRef>
          </c:tx>
          <c:cat>
            <c:strRef>
              <c:f>Hoja2!$C$49:$N$49</c:f>
              <c:strCache>
                <c:ptCount val="12"/>
                <c:pt idx="0">
                  <c:v>ENERO </c:v>
                </c:pt>
                <c:pt idx="1">
                  <c:v>FEBRERO </c:v>
                </c:pt>
                <c:pt idx="2">
                  <c:v>MARZO </c:v>
                </c:pt>
                <c:pt idx="3">
                  <c:v>ABRIL </c:v>
                </c:pt>
                <c:pt idx="4">
                  <c:v>MAYO </c:v>
                </c:pt>
                <c:pt idx="5">
                  <c:v>JUNIO </c:v>
                </c:pt>
                <c:pt idx="6">
                  <c:v>JULIO </c:v>
                </c:pt>
                <c:pt idx="7">
                  <c:v>AGOSTO </c:v>
                </c:pt>
                <c:pt idx="8">
                  <c:v>SEPTIEMBRE</c:v>
                </c:pt>
                <c:pt idx="9">
                  <c:v>OCTUBRE</c:v>
                </c:pt>
                <c:pt idx="10">
                  <c:v>NOVIEMBRE</c:v>
                </c:pt>
                <c:pt idx="11">
                  <c:v>DICIEMBRE</c:v>
                </c:pt>
              </c:strCache>
            </c:strRef>
          </c:cat>
          <c:val>
            <c:numRef>
              <c:f>Hoja2!$C$53:$N$53</c:f>
              <c:numCache>
                <c:formatCode>General</c:formatCode>
                <c:ptCount val="12"/>
                <c:pt idx="0">
                  <c:v>6</c:v>
                </c:pt>
                <c:pt idx="1">
                  <c:v>7</c:v>
                </c:pt>
                <c:pt idx="2">
                  <c:v>8</c:v>
                </c:pt>
                <c:pt idx="3">
                  <c:v>10</c:v>
                </c:pt>
                <c:pt idx="4">
                  <c:v>6</c:v>
                </c:pt>
              </c:numCache>
            </c:numRef>
          </c:val>
        </c:ser>
        <c:axId val="101159680"/>
        <c:axId val="101161216"/>
      </c:barChart>
      <c:catAx>
        <c:axId val="101159680"/>
        <c:scaling>
          <c:orientation val="minMax"/>
        </c:scaling>
        <c:axPos val="b"/>
        <c:majorTickMark val="none"/>
        <c:tickLblPos val="nextTo"/>
        <c:crossAx val="101161216"/>
        <c:crosses val="autoZero"/>
        <c:auto val="1"/>
        <c:lblAlgn val="ctr"/>
        <c:lblOffset val="100"/>
      </c:catAx>
      <c:valAx>
        <c:axId val="101161216"/>
        <c:scaling>
          <c:orientation val="minMax"/>
        </c:scaling>
        <c:axPos val="l"/>
        <c:majorGridlines/>
        <c:numFmt formatCode="General" sourceLinked="1"/>
        <c:majorTickMark val="none"/>
        <c:tickLblPos val="nextTo"/>
        <c:crossAx val="101159680"/>
        <c:crosses val="autoZero"/>
        <c:crossBetween val="between"/>
      </c:valAx>
      <c:dTable>
        <c:showHorzBorder val="1"/>
        <c:showVertBorder val="1"/>
        <c:showOutline val="1"/>
        <c:showKeys val="1"/>
      </c:dTable>
    </c:plotArea>
    <c:plotVisOnly val="1"/>
  </c:chart>
  <c:externalData r:id="rId1"/>
</c:chartSpace>
</file>

<file path=ppt/charts/chart32.xml><?xml version="1.0" encoding="utf-8"?>
<c:chartSpace xmlns:c="http://schemas.openxmlformats.org/drawingml/2006/chart" xmlns:a="http://schemas.openxmlformats.org/drawingml/2006/main" xmlns:r="http://schemas.openxmlformats.org/officeDocument/2006/relationships">
  <c:lang val="es-MX"/>
  <c:chart>
    <c:title>
      <c:tx>
        <c:rich>
          <a:bodyPr/>
          <a:lstStyle/>
          <a:p>
            <a:pPr>
              <a:defRPr/>
            </a:pPr>
            <a:r>
              <a:rPr lang="es-MX" dirty="0" smtClean="0"/>
              <a:t>ROBO</a:t>
            </a:r>
            <a:r>
              <a:rPr lang="es-MX" baseline="0" dirty="0" smtClean="0"/>
              <a:t> DE VEHÍCULO</a:t>
            </a:r>
          </a:p>
          <a:p>
            <a:pPr>
              <a:defRPr/>
            </a:pPr>
            <a:r>
              <a:rPr lang="es-MX" baseline="0" dirty="0" smtClean="0"/>
              <a:t>TRIMESTRAL</a:t>
            </a:r>
            <a:endParaRPr lang="es-MX" dirty="0"/>
          </a:p>
        </c:rich>
      </c:tx>
    </c:title>
    <c:plotArea>
      <c:layout/>
      <c:barChart>
        <c:barDir val="col"/>
        <c:grouping val="clustered"/>
        <c:ser>
          <c:idx val="0"/>
          <c:order val="0"/>
          <c:tx>
            <c:strRef>
              <c:f>Hoja3!$B$103</c:f>
              <c:strCache>
                <c:ptCount val="1"/>
                <c:pt idx="0">
                  <c:v>2015</c:v>
                </c:pt>
              </c:strCache>
            </c:strRef>
          </c:tx>
          <c:cat>
            <c:strRef>
              <c:f>Hoja3!$C$102:$E$102</c:f>
              <c:strCache>
                <c:ptCount val="3"/>
                <c:pt idx="0">
                  <c:v>ENERO </c:v>
                </c:pt>
                <c:pt idx="1">
                  <c:v>FEBRERO </c:v>
                </c:pt>
                <c:pt idx="2">
                  <c:v>MARZO </c:v>
                </c:pt>
              </c:strCache>
            </c:strRef>
          </c:cat>
          <c:val>
            <c:numRef>
              <c:f>Hoja3!$C$103:$E$103</c:f>
              <c:numCache>
                <c:formatCode>General</c:formatCode>
                <c:ptCount val="3"/>
              </c:numCache>
            </c:numRef>
          </c:val>
        </c:ser>
        <c:ser>
          <c:idx val="1"/>
          <c:order val="1"/>
          <c:tx>
            <c:strRef>
              <c:f>Hoja3!$B$104</c:f>
              <c:strCache>
                <c:ptCount val="1"/>
                <c:pt idx="0">
                  <c:v>2016</c:v>
                </c:pt>
              </c:strCache>
            </c:strRef>
          </c:tx>
          <c:cat>
            <c:strRef>
              <c:f>Hoja3!$C$102:$E$102</c:f>
              <c:strCache>
                <c:ptCount val="3"/>
                <c:pt idx="0">
                  <c:v>ENERO </c:v>
                </c:pt>
                <c:pt idx="1">
                  <c:v>FEBRERO </c:v>
                </c:pt>
                <c:pt idx="2">
                  <c:v>MARZO </c:v>
                </c:pt>
              </c:strCache>
            </c:strRef>
          </c:cat>
          <c:val>
            <c:numRef>
              <c:f>Hoja3!$C$104:$E$104</c:f>
              <c:numCache>
                <c:formatCode>General</c:formatCode>
                <c:ptCount val="3"/>
                <c:pt idx="0">
                  <c:v>24</c:v>
                </c:pt>
                <c:pt idx="1">
                  <c:v>17</c:v>
                </c:pt>
                <c:pt idx="2">
                  <c:v>20</c:v>
                </c:pt>
              </c:numCache>
            </c:numRef>
          </c:val>
        </c:ser>
        <c:ser>
          <c:idx val="2"/>
          <c:order val="2"/>
          <c:tx>
            <c:strRef>
              <c:f>Hoja3!$B$105</c:f>
              <c:strCache>
                <c:ptCount val="1"/>
                <c:pt idx="0">
                  <c:v>2017</c:v>
                </c:pt>
              </c:strCache>
            </c:strRef>
          </c:tx>
          <c:cat>
            <c:strRef>
              <c:f>Hoja3!$C$102:$E$102</c:f>
              <c:strCache>
                <c:ptCount val="3"/>
                <c:pt idx="0">
                  <c:v>ENERO </c:v>
                </c:pt>
                <c:pt idx="1">
                  <c:v>FEBRERO </c:v>
                </c:pt>
                <c:pt idx="2">
                  <c:v>MARZO </c:v>
                </c:pt>
              </c:strCache>
            </c:strRef>
          </c:cat>
          <c:val>
            <c:numRef>
              <c:f>Hoja3!$C$105:$E$105</c:f>
              <c:numCache>
                <c:formatCode>General</c:formatCode>
                <c:ptCount val="3"/>
                <c:pt idx="0">
                  <c:v>19</c:v>
                </c:pt>
                <c:pt idx="1">
                  <c:v>24</c:v>
                </c:pt>
                <c:pt idx="2">
                  <c:v>20</c:v>
                </c:pt>
              </c:numCache>
            </c:numRef>
          </c:val>
        </c:ser>
        <c:ser>
          <c:idx val="3"/>
          <c:order val="3"/>
          <c:tx>
            <c:strRef>
              <c:f>Hoja3!$B$106</c:f>
              <c:strCache>
                <c:ptCount val="1"/>
                <c:pt idx="0">
                  <c:v>2018</c:v>
                </c:pt>
              </c:strCache>
            </c:strRef>
          </c:tx>
          <c:cat>
            <c:strRef>
              <c:f>Hoja3!$C$102:$E$102</c:f>
              <c:strCache>
                <c:ptCount val="3"/>
                <c:pt idx="0">
                  <c:v>ENERO </c:v>
                </c:pt>
                <c:pt idx="1">
                  <c:v>FEBRERO </c:v>
                </c:pt>
                <c:pt idx="2">
                  <c:v>MARZO </c:v>
                </c:pt>
              </c:strCache>
            </c:strRef>
          </c:cat>
          <c:val>
            <c:numRef>
              <c:f>Hoja3!$C$106:$E$106</c:f>
              <c:numCache>
                <c:formatCode>General</c:formatCode>
                <c:ptCount val="3"/>
                <c:pt idx="0">
                  <c:v>6</c:v>
                </c:pt>
                <c:pt idx="1">
                  <c:v>7</c:v>
                </c:pt>
                <c:pt idx="2">
                  <c:v>8</c:v>
                </c:pt>
              </c:numCache>
            </c:numRef>
          </c:val>
        </c:ser>
        <c:dLbls>
          <c:showVal val="1"/>
        </c:dLbls>
        <c:overlap val="-25"/>
        <c:axId val="101272960"/>
        <c:axId val="101299328"/>
      </c:barChart>
      <c:catAx>
        <c:axId val="101272960"/>
        <c:scaling>
          <c:orientation val="minMax"/>
        </c:scaling>
        <c:axPos val="b"/>
        <c:numFmt formatCode="General" sourceLinked="1"/>
        <c:majorTickMark val="none"/>
        <c:tickLblPos val="nextTo"/>
        <c:crossAx val="101299328"/>
        <c:crosses val="autoZero"/>
        <c:auto val="1"/>
        <c:lblAlgn val="ctr"/>
        <c:lblOffset val="100"/>
      </c:catAx>
      <c:valAx>
        <c:axId val="101299328"/>
        <c:scaling>
          <c:orientation val="minMax"/>
        </c:scaling>
        <c:delete val="1"/>
        <c:axPos val="l"/>
        <c:numFmt formatCode="General" sourceLinked="1"/>
        <c:tickLblPos val="none"/>
        <c:crossAx val="101272960"/>
        <c:crosses val="autoZero"/>
        <c:crossBetween val="between"/>
      </c:valAx>
    </c:plotArea>
    <c:legend>
      <c:legendPos val="t"/>
    </c:legend>
    <c:plotVisOnly val="1"/>
  </c:chart>
  <c:externalData r:id="rId1"/>
</c:chartSpace>
</file>

<file path=ppt/charts/chart33.xml><?xml version="1.0" encoding="utf-8"?>
<c:chartSpace xmlns:c="http://schemas.openxmlformats.org/drawingml/2006/chart" xmlns:a="http://schemas.openxmlformats.org/drawingml/2006/main" xmlns:r="http://schemas.openxmlformats.org/officeDocument/2006/relationships">
  <c:date1904 val="1"/>
  <c:lang val="es-MX"/>
  <c:chart>
    <c:title>
      <c:tx>
        <c:rich>
          <a:bodyPr/>
          <a:lstStyle/>
          <a:p>
            <a:pPr>
              <a:defRPr/>
            </a:pPr>
            <a:r>
              <a:rPr lang="es-MX" dirty="0" smtClean="0"/>
              <a:t>ROBO DE</a:t>
            </a:r>
            <a:r>
              <a:rPr lang="es-MX" baseline="0" dirty="0" smtClean="0"/>
              <a:t> VEHÍCULOS</a:t>
            </a:r>
          </a:p>
          <a:p>
            <a:pPr>
              <a:defRPr/>
            </a:pPr>
            <a:r>
              <a:rPr lang="es-MX" baseline="0" dirty="0" smtClean="0"/>
              <a:t>TRIMESTRAL</a:t>
            </a:r>
            <a:endParaRPr lang="es-MX" dirty="0"/>
          </a:p>
        </c:rich>
      </c:tx>
    </c:title>
    <c:plotArea>
      <c:layout/>
      <c:barChart>
        <c:barDir val="col"/>
        <c:grouping val="clustered"/>
        <c:ser>
          <c:idx val="0"/>
          <c:order val="0"/>
          <c:tx>
            <c:strRef>
              <c:f>Hoja3!$B$110</c:f>
              <c:strCache>
                <c:ptCount val="1"/>
                <c:pt idx="0">
                  <c:v>2015</c:v>
                </c:pt>
              </c:strCache>
            </c:strRef>
          </c:tx>
          <c:cat>
            <c:strRef>
              <c:f>Hoja3!$C$109:$E$109</c:f>
              <c:strCache>
                <c:ptCount val="3"/>
                <c:pt idx="0">
                  <c:v>ABRIL </c:v>
                </c:pt>
                <c:pt idx="1">
                  <c:v>MAYO </c:v>
                </c:pt>
                <c:pt idx="2">
                  <c:v>JUNIO </c:v>
                </c:pt>
              </c:strCache>
            </c:strRef>
          </c:cat>
          <c:val>
            <c:numRef>
              <c:f>Hoja3!$C$110:$E$110</c:f>
              <c:numCache>
                <c:formatCode>General</c:formatCode>
                <c:ptCount val="3"/>
              </c:numCache>
            </c:numRef>
          </c:val>
        </c:ser>
        <c:ser>
          <c:idx val="1"/>
          <c:order val="1"/>
          <c:tx>
            <c:strRef>
              <c:f>Hoja3!$B$111</c:f>
              <c:strCache>
                <c:ptCount val="1"/>
                <c:pt idx="0">
                  <c:v>2016</c:v>
                </c:pt>
              </c:strCache>
            </c:strRef>
          </c:tx>
          <c:cat>
            <c:strRef>
              <c:f>Hoja3!$C$109:$E$109</c:f>
              <c:strCache>
                <c:ptCount val="3"/>
                <c:pt idx="0">
                  <c:v>ABRIL </c:v>
                </c:pt>
                <c:pt idx="1">
                  <c:v>MAYO </c:v>
                </c:pt>
                <c:pt idx="2">
                  <c:v>JUNIO </c:v>
                </c:pt>
              </c:strCache>
            </c:strRef>
          </c:cat>
          <c:val>
            <c:numRef>
              <c:f>Hoja3!$C$111:$E$111</c:f>
              <c:numCache>
                <c:formatCode>General</c:formatCode>
                <c:ptCount val="3"/>
                <c:pt idx="0">
                  <c:v>12</c:v>
                </c:pt>
                <c:pt idx="1">
                  <c:v>21</c:v>
                </c:pt>
                <c:pt idx="2">
                  <c:v>14</c:v>
                </c:pt>
              </c:numCache>
            </c:numRef>
          </c:val>
        </c:ser>
        <c:ser>
          <c:idx val="2"/>
          <c:order val="2"/>
          <c:tx>
            <c:strRef>
              <c:f>Hoja3!$B$112</c:f>
              <c:strCache>
                <c:ptCount val="1"/>
                <c:pt idx="0">
                  <c:v>2017</c:v>
                </c:pt>
              </c:strCache>
            </c:strRef>
          </c:tx>
          <c:cat>
            <c:strRef>
              <c:f>Hoja3!$C$109:$E$109</c:f>
              <c:strCache>
                <c:ptCount val="3"/>
                <c:pt idx="0">
                  <c:v>ABRIL </c:v>
                </c:pt>
                <c:pt idx="1">
                  <c:v>MAYO </c:v>
                </c:pt>
                <c:pt idx="2">
                  <c:v>JUNIO </c:v>
                </c:pt>
              </c:strCache>
            </c:strRef>
          </c:cat>
          <c:val>
            <c:numRef>
              <c:f>Hoja3!$C$112:$E$112</c:f>
              <c:numCache>
                <c:formatCode>General</c:formatCode>
                <c:ptCount val="3"/>
                <c:pt idx="0">
                  <c:v>10</c:v>
                </c:pt>
                <c:pt idx="1">
                  <c:v>23</c:v>
                </c:pt>
                <c:pt idx="2">
                  <c:v>22</c:v>
                </c:pt>
              </c:numCache>
            </c:numRef>
          </c:val>
        </c:ser>
        <c:ser>
          <c:idx val="3"/>
          <c:order val="3"/>
          <c:tx>
            <c:strRef>
              <c:f>Hoja3!$B$113</c:f>
              <c:strCache>
                <c:ptCount val="1"/>
                <c:pt idx="0">
                  <c:v>2018</c:v>
                </c:pt>
              </c:strCache>
            </c:strRef>
          </c:tx>
          <c:cat>
            <c:strRef>
              <c:f>Hoja3!$C$109:$E$109</c:f>
              <c:strCache>
                <c:ptCount val="3"/>
                <c:pt idx="0">
                  <c:v>ABRIL </c:v>
                </c:pt>
                <c:pt idx="1">
                  <c:v>MAYO </c:v>
                </c:pt>
                <c:pt idx="2">
                  <c:v>JUNIO </c:v>
                </c:pt>
              </c:strCache>
            </c:strRef>
          </c:cat>
          <c:val>
            <c:numRef>
              <c:f>Hoja3!$C$113:$E$113</c:f>
              <c:numCache>
                <c:formatCode>General</c:formatCode>
                <c:ptCount val="3"/>
                <c:pt idx="0">
                  <c:v>10</c:v>
                </c:pt>
                <c:pt idx="1">
                  <c:v>6</c:v>
                </c:pt>
              </c:numCache>
            </c:numRef>
          </c:val>
        </c:ser>
        <c:dLbls>
          <c:showVal val="1"/>
        </c:dLbls>
        <c:overlap val="-25"/>
        <c:axId val="101467264"/>
        <c:axId val="101468800"/>
      </c:barChart>
      <c:catAx>
        <c:axId val="101467264"/>
        <c:scaling>
          <c:orientation val="minMax"/>
        </c:scaling>
        <c:axPos val="b"/>
        <c:numFmt formatCode="General" sourceLinked="1"/>
        <c:majorTickMark val="none"/>
        <c:tickLblPos val="nextTo"/>
        <c:crossAx val="101468800"/>
        <c:crosses val="autoZero"/>
        <c:auto val="1"/>
        <c:lblAlgn val="ctr"/>
        <c:lblOffset val="100"/>
      </c:catAx>
      <c:valAx>
        <c:axId val="101468800"/>
        <c:scaling>
          <c:orientation val="minMax"/>
        </c:scaling>
        <c:delete val="1"/>
        <c:axPos val="l"/>
        <c:numFmt formatCode="General" sourceLinked="1"/>
        <c:tickLblPos val="none"/>
        <c:crossAx val="101467264"/>
        <c:crosses val="autoZero"/>
        <c:crossBetween val="between"/>
      </c:valAx>
    </c:plotArea>
    <c:legend>
      <c:legendPos val="t"/>
    </c:legend>
    <c:plotVisOnly val="1"/>
  </c:chart>
  <c:externalData r:id="rId1"/>
</c:chartSpace>
</file>

<file path=ppt/charts/chart34.xml><?xml version="1.0" encoding="utf-8"?>
<c:chartSpace xmlns:c="http://schemas.openxmlformats.org/drawingml/2006/chart" xmlns:a="http://schemas.openxmlformats.org/drawingml/2006/main" xmlns:r="http://schemas.openxmlformats.org/officeDocument/2006/relationships">
  <c:date1904 val="1"/>
  <c:lang val="es-MX"/>
  <c:chart>
    <c:title>
      <c:tx>
        <c:rich>
          <a:bodyPr/>
          <a:lstStyle/>
          <a:p>
            <a:pPr>
              <a:defRPr/>
            </a:pPr>
            <a:r>
              <a:rPr lang="es-MX" dirty="0" smtClean="0"/>
              <a:t>ROBO</a:t>
            </a:r>
            <a:r>
              <a:rPr lang="es-MX" baseline="0" dirty="0" smtClean="0"/>
              <a:t> DE VEHÍCULOS </a:t>
            </a:r>
          </a:p>
          <a:p>
            <a:pPr>
              <a:defRPr/>
            </a:pPr>
            <a:r>
              <a:rPr lang="es-MX" baseline="0" dirty="0" smtClean="0"/>
              <a:t>TRIMESTRAL</a:t>
            </a:r>
            <a:endParaRPr lang="es-MX" dirty="0"/>
          </a:p>
        </c:rich>
      </c:tx>
    </c:title>
    <c:plotArea>
      <c:layout/>
      <c:barChart>
        <c:barDir val="col"/>
        <c:grouping val="clustered"/>
        <c:ser>
          <c:idx val="0"/>
          <c:order val="0"/>
          <c:tx>
            <c:strRef>
              <c:f>Hoja3!$B$117</c:f>
              <c:strCache>
                <c:ptCount val="1"/>
                <c:pt idx="0">
                  <c:v>2015</c:v>
                </c:pt>
              </c:strCache>
            </c:strRef>
          </c:tx>
          <c:cat>
            <c:strRef>
              <c:f>Hoja3!$C$116:$E$116</c:f>
              <c:strCache>
                <c:ptCount val="3"/>
                <c:pt idx="0">
                  <c:v>JULIO </c:v>
                </c:pt>
                <c:pt idx="1">
                  <c:v>AGOSTO </c:v>
                </c:pt>
                <c:pt idx="2">
                  <c:v>SEPTIEMBRE</c:v>
                </c:pt>
              </c:strCache>
            </c:strRef>
          </c:cat>
          <c:val>
            <c:numRef>
              <c:f>Hoja3!$C$117:$E$117</c:f>
              <c:numCache>
                <c:formatCode>General</c:formatCode>
                <c:ptCount val="3"/>
              </c:numCache>
            </c:numRef>
          </c:val>
        </c:ser>
        <c:ser>
          <c:idx val="1"/>
          <c:order val="1"/>
          <c:tx>
            <c:strRef>
              <c:f>Hoja3!$B$118</c:f>
              <c:strCache>
                <c:ptCount val="1"/>
                <c:pt idx="0">
                  <c:v>2016</c:v>
                </c:pt>
              </c:strCache>
            </c:strRef>
          </c:tx>
          <c:cat>
            <c:strRef>
              <c:f>Hoja3!$C$116:$E$116</c:f>
              <c:strCache>
                <c:ptCount val="3"/>
                <c:pt idx="0">
                  <c:v>JULIO </c:v>
                </c:pt>
                <c:pt idx="1">
                  <c:v>AGOSTO </c:v>
                </c:pt>
                <c:pt idx="2">
                  <c:v>SEPTIEMBRE</c:v>
                </c:pt>
              </c:strCache>
            </c:strRef>
          </c:cat>
          <c:val>
            <c:numRef>
              <c:f>Hoja3!$C$118:$E$118</c:f>
              <c:numCache>
                <c:formatCode>General</c:formatCode>
                <c:ptCount val="3"/>
                <c:pt idx="0">
                  <c:v>15</c:v>
                </c:pt>
                <c:pt idx="1">
                  <c:v>26</c:v>
                </c:pt>
                <c:pt idx="2">
                  <c:v>13</c:v>
                </c:pt>
              </c:numCache>
            </c:numRef>
          </c:val>
        </c:ser>
        <c:ser>
          <c:idx val="2"/>
          <c:order val="2"/>
          <c:tx>
            <c:strRef>
              <c:f>Hoja3!$B$119</c:f>
              <c:strCache>
                <c:ptCount val="1"/>
                <c:pt idx="0">
                  <c:v>2017</c:v>
                </c:pt>
              </c:strCache>
            </c:strRef>
          </c:tx>
          <c:cat>
            <c:strRef>
              <c:f>Hoja3!$C$116:$E$116</c:f>
              <c:strCache>
                <c:ptCount val="3"/>
                <c:pt idx="0">
                  <c:v>JULIO </c:v>
                </c:pt>
                <c:pt idx="1">
                  <c:v>AGOSTO </c:v>
                </c:pt>
                <c:pt idx="2">
                  <c:v>SEPTIEMBRE</c:v>
                </c:pt>
              </c:strCache>
            </c:strRef>
          </c:cat>
          <c:val>
            <c:numRef>
              <c:f>Hoja3!$C$119:$E$119</c:f>
              <c:numCache>
                <c:formatCode>General</c:formatCode>
                <c:ptCount val="3"/>
                <c:pt idx="0">
                  <c:v>15</c:v>
                </c:pt>
                <c:pt idx="1">
                  <c:v>16</c:v>
                </c:pt>
                <c:pt idx="2">
                  <c:v>14</c:v>
                </c:pt>
              </c:numCache>
            </c:numRef>
          </c:val>
        </c:ser>
        <c:ser>
          <c:idx val="3"/>
          <c:order val="3"/>
          <c:tx>
            <c:strRef>
              <c:f>Hoja3!$B$120</c:f>
              <c:strCache>
                <c:ptCount val="1"/>
                <c:pt idx="0">
                  <c:v>2018</c:v>
                </c:pt>
              </c:strCache>
            </c:strRef>
          </c:tx>
          <c:cat>
            <c:strRef>
              <c:f>Hoja3!$C$116:$E$116</c:f>
              <c:strCache>
                <c:ptCount val="3"/>
                <c:pt idx="0">
                  <c:v>JULIO </c:v>
                </c:pt>
                <c:pt idx="1">
                  <c:v>AGOSTO </c:v>
                </c:pt>
                <c:pt idx="2">
                  <c:v>SEPTIEMBRE</c:v>
                </c:pt>
              </c:strCache>
            </c:strRef>
          </c:cat>
          <c:val>
            <c:numRef>
              <c:f>Hoja3!$C$120:$E$120</c:f>
              <c:numCache>
                <c:formatCode>General</c:formatCode>
                <c:ptCount val="3"/>
              </c:numCache>
            </c:numRef>
          </c:val>
        </c:ser>
        <c:dLbls>
          <c:showVal val="1"/>
        </c:dLbls>
        <c:overlap val="-25"/>
        <c:axId val="101513856"/>
        <c:axId val="101659008"/>
      </c:barChart>
      <c:catAx>
        <c:axId val="101513856"/>
        <c:scaling>
          <c:orientation val="minMax"/>
        </c:scaling>
        <c:axPos val="b"/>
        <c:numFmt formatCode="General" sourceLinked="1"/>
        <c:majorTickMark val="none"/>
        <c:tickLblPos val="nextTo"/>
        <c:crossAx val="101659008"/>
        <c:crosses val="autoZero"/>
        <c:auto val="1"/>
        <c:lblAlgn val="ctr"/>
        <c:lblOffset val="100"/>
      </c:catAx>
      <c:valAx>
        <c:axId val="101659008"/>
        <c:scaling>
          <c:orientation val="minMax"/>
        </c:scaling>
        <c:delete val="1"/>
        <c:axPos val="l"/>
        <c:numFmt formatCode="General" sourceLinked="1"/>
        <c:tickLblPos val="none"/>
        <c:crossAx val="101513856"/>
        <c:crosses val="autoZero"/>
        <c:crossBetween val="between"/>
      </c:valAx>
    </c:plotArea>
    <c:legend>
      <c:legendPos val="t"/>
    </c:legend>
    <c:plotVisOnly val="1"/>
  </c:chart>
  <c:externalData r:id="rId1"/>
</c:chartSpace>
</file>

<file path=ppt/charts/chart35.xml><?xml version="1.0" encoding="utf-8"?>
<c:chartSpace xmlns:c="http://schemas.openxmlformats.org/drawingml/2006/chart" xmlns:a="http://schemas.openxmlformats.org/drawingml/2006/main" xmlns:r="http://schemas.openxmlformats.org/officeDocument/2006/relationships">
  <c:date1904 val="1"/>
  <c:lang val="es-MX"/>
  <c:chart>
    <c:title>
      <c:tx>
        <c:rich>
          <a:bodyPr/>
          <a:lstStyle/>
          <a:p>
            <a:pPr>
              <a:defRPr/>
            </a:pPr>
            <a:r>
              <a:rPr lang="es-MX" dirty="0" smtClean="0"/>
              <a:t>ROBO</a:t>
            </a:r>
            <a:r>
              <a:rPr lang="es-MX" baseline="0" dirty="0" smtClean="0"/>
              <a:t> DE VEHÍCULOS </a:t>
            </a:r>
          </a:p>
          <a:p>
            <a:pPr>
              <a:defRPr/>
            </a:pPr>
            <a:r>
              <a:rPr lang="es-MX" baseline="0" dirty="0" smtClean="0"/>
              <a:t>TRIMESTRAL</a:t>
            </a:r>
            <a:endParaRPr lang="es-MX" dirty="0"/>
          </a:p>
        </c:rich>
      </c:tx>
    </c:title>
    <c:plotArea>
      <c:layout/>
      <c:barChart>
        <c:barDir val="col"/>
        <c:grouping val="clustered"/>
        <c:ser>
          <c:idx val="0"/>
          <c:order val="0"/>
          <c:tx>
            <c:strRef>
              <c:f>Hoja3!$B$123</c:f>
              <c:strCache>
                <c:ptCount val="1"/>
                <c:pt idx="0">
                  <c:v>2015</c:v>
                </c:pt>
              </c:strCache>
            </c:strRef>
          </c:tx>
          <c:cat>
            <c:strRef>
              <c:f>Hoja3!$C$122:$E$122</c:f>
              <c:strCache>
                <c:ptCount val="3"/>
                <c:pt idx="0">
                  <c:v>OCTUBRE</c:v>
                </c:pt>
                <c:pt idx="1">
                  <c:v>NOVIEMBRE</c:v>
                </c:pt>
                <c:pt idx="2">
                  <c:v>DICIEMBRE</c:v>
                </c:pt>
              </c:strCache>
            </c:strRef>
          </c:cat>
          <c:val>
            <c:numRef>
              <c:f>Hoja3!$C$123:$E$123</c:f>
              <c:numCache>
                <c:formatCode>General</c:formatCode>
                <c:ptCount val="3"/>
                <c:pt idx="0">
                  <c:v>30</c:v>
                </c:pt>
                <c:pt idx="1">
                  <c:v>28</c:v>
                </c:pt>
                <c:pt idx="2">
                  <c:v>27</c:v>
                </c:pt>
              </c:numCache>
            </c:numRef>
          </c:val>
        </c:ser>
        <c:ser>
          <c:idx val="1"/>
          <c:order val="1"/>
          <c:tx>
            <c:strRef>
              <c:f>Hoja3!$B$124</c:f>
              <c:strCache>
                <c:ptCount val="1"/>
                <c:pt idx="0">
                  <c:v>2016</c:v>
                </c:pt>
              </c:strCache>
            </c:strRef>
          </c:tx>
          <c:cat>
            <c:strRef>
              <c:f>Hoja3!$C$122:$E$122</c:f>
              <c:strCache>
                <c:ptCount val="3"/>
                <c:pt idx="0">
                  <c:v>OCTUBRE</c:v>
                </c:pt>
                <c:pt idx="1">
                  <c:v>NOVIEMBRE</c:v>
                </c:pt>
                <c:pt idx="2">
                  <c:v>DICIEMBRE</c:v>
                </c:pt>
              </c:strCache>
            </c:strRef>
          </c:cat>
          <c:val>
            <c:numRef>
              <c:f>Hoja3!$C$124:$E$124</c:f>
              <c:numCache>
                <c:formatCode>General</c:formatCode>
                <c:ptCount val="3"/>
                <c:pt idx="0">
                  <c:v>18</c:v>
                </c:pt>
                <c:pt idx="1">
                  <c:v>11</c:v>
                </c:pt>
                <c:pt idx="2">
                  <c:v>18</c:v>
                </c:pt>
              </c:numCache>
            </c:numRef>
          </c:val>
        </c:ser>
        <c:ser>
          <c:idx val="2"/>
          <c:order val="2"/>
          <c:tx>
            <c:strRef>
              <c:f>Hoja3!$B$125</c:f>
              <c:strCache>
                <c:ptCount val="1"/>
                <c:pt idx="0">
                  <c:v>2017</c:v>
                </c:pt>
              </c:strCache>
            </c:strRef>
          </c:tx>
          <c:cat>
            <c:strRef>
              <c:f>Hoja3!$C$122:$E$122</c:f>
              <c:strCache>
                <c:ptCount val="3"/>
                <c:pt idx="0">
                  <c:v>OCTUBRE</c:v>
                </c:pt>
                <c:pt idx="1">
                  <c:v>NOVIEMBRE</c:v>
                </c:pt>
                <c:pt idx="2">
                  <c:v>DICIEMBRE</c:v>
                </c:pt>
              </c:strCache>
            </c:strRef>
          </c:cat>
          <c:val>
            <c:numRef>
              <c:f>Hoja3!$C$125:$E$125</c:f>
              <c:numCache>
                <c:formatCode>General</c:formatCode>
                <c:ptCount val="3"/>
                <c:pt idx="0">
                  <c:v>14</c:v>
                </c:pt>
                <c:pt idx="1">
                  <c:v>17</c:v>
                </c:pt>
                <c:pt idx="2">
                  <c:v>12</c:v>
                </c:pt>
              </c:numCache>
            </c:numRef>
          </c:val>
        </c:ser>
        <c:ser>
          <c:idx val="3"/>
          <c:order val="3"/>
          <c:tx>
            <c:strRef>
              <c:f>Hoja3!$B$126</c:f>
              <c:strCache>
                <c:ptCount val="1"/>
                <c:pt idx="0">
                  <c:v>2018</c:v>
                </c:pt>
              </c:strCache>
            </c:strRef>
          </c:tx>
          <c:cat>
            <c:strRef>
              <c:f>Hoja3!$C$122:$E$122</c:f>
              <c:strCache>
                <c:ptCount val="3"/>
                <c:pt idx="0">
                  <c:v>OCTUBRE</c:v>
                </c:pt>
                <c:pt idx="1">
                  <c:v>NOVIEMBRE</c:v>
                </c:pt>
                <c:pt idx="2">
                  <c:v>DICIEMBRE</c:v>
                </c:pt>
              </c:strCache>
            </c:strRef>
          </c:cat>
          <c:val>
            <c:numRef>
              <c:f>Hoja3!$C$126:$E$126</c:f>
              <c:numCache>
                <c:formatCode>General</c:formatCode>
                <c:ptCount val="3"/>
              </c:numCache>
            </c:numRef>
          </c:val>
        </c:ser>
        <c:dLbls>
          <c:showVal val="1"/>
        </c:dLbls>
        <c:overlap val="-25"/>
        <c:axId val="101728640"/>
        <c:axId val="101730176"/>
      </c:barChart>
      <c:catAx>
        <c:axId val="101728640"/>
        <c:scaling>
          <c:orientation val="minMax"/>
        </c:scaling>
        <c:axPos val="b"/>
        <c:numFmt formatCode="General" sourceLinked="1"/>
        <c:majorTickMark val="none"/>
        <c:tickLblPos val="nextTo"/>
        <c:crossAx val="101730176"/>
        <c:crosses val="autoZero"/>
        <c:auto val="1"/>
        <c:lblAlgn val="ctr"/>
        <c:lblOffset val="100"/>
      </c:catAx>
      <c:valAx>
        <c:axId val="101730176"/>
        <c:scaling>
          <c:orientation val="minMax"/>
        </c:scaling>
        <c:delete val="1"/>
        <c:axPos val="l"/>
        <c:numFmt formatCode="General" sourceLinked="1"/>
        <c:tickLblPos val="none"/>
        <c:crossAx val="101728640"/>
        <c:crosses val="autoZero"/>
        <c:crossBetween val="between"/>
      </c:valAx>
    </c:plotArea>
    <c:legend>
      <c:legendPos val="t"/>
    </c:legend>
    <c:plotVisOnly val="1"/>
  </c:chart>
  <c:externalData r:id="rId1"/>
</c:chartSpace>
</file>

<file path=ppt/charts/chart36.xml><?xml version="1.0" encoding="utf-8"?>
<c:chartSpace xmlns:c="http://schemas.openxmlformats.org/drawingml/2006/chart" xmlns:a="http://schemas.openxmlformats.org/drawingml/2006/main" xmlns:r="http://schemas.openxmlformats.org/officeDocument/2006/relationships">
  <c:date1904 val="1"/>
  <c:lang val="es-MX"/>
  <c:chart>
    <c:title>
      <c:tx>
        <c:rich>
          <a:bodyPr/>
          <a:lstStyle/>
          <a:p>
            <a:pPr>
              <a:defRPr/>
            </a:pPr>
            <a:r>
              <a:rPr lang="es-MX" dirty="0" smtClean="0"/>
              <a:t>VEHÍCULOS</a:t>
            </a:r>
            <a:r>
              <a:rPr lang="es-MX" baseline="0" dirty="0" smtClean="0"/>
              <a:t> RECUPERADOS</a:t>
            </a:r>
          </a:p>
          <a:p>
            <a:pPr>
              <a:defRPr/>
            </a:pPr>
            <a:r>
              <a:rPr lang="es-MX" baseline="0" dirty="0" smtClean="0"/>
              <a:t>ANUAL</a:t>
            </a:r>
            <a:endParaRPr lang="es-MX" dirty="0"/>
          </a:p>
        </c:rich>
      </c:tx>
    </c:title>
    <c:plotArea>
      <c:layout/>
      <c:barChart>
        <c:barDir val="col"/>
        <c:grouping val="clustered"/>
        <c:ser>
          <c:idx val="0"/>
          <c:order val="0"/>
          <c:tx>
            <c:strRef>
              <c:f>GRAFICAS!$B$79</c:f>
              <c:strCache>
                <c:ptCount val="1"/>
                <c:pt idx="0">
                  <c:v>2015</c:v>
                </c:pt>
              </c:strCache>
            </c:strRef>
          </c:tx>
          <c:cat>
            <c:strRef>
              <c:f>GRAFICAS!$C$78:$N$78</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GRAFICAS!$C$79:$N$79</c:f>
              <c:numCache>
                <c:formatCode>General</c:formatCode>
                <c:ptCount val="12"/>
                <c:pt idx="9">
                  <c:v>22</c:v>
                </c:pt>
                <c:pt idx="10">
                  <c:v>15</c:v>
                </c:pt>
                <c:pt idx="11">
                  <c:v>19</c:v>
                </c:pt>
              </c:numCache>
            </c:numRef>
          </c:val>
        </c:ser>
        <c:ser>
          <c:idx val="1"/>
          <c:order val="1"/>
          <c:tx>
            <c:strRef>
              <c:f>GRAFICAS!$B$80</c:f>
              <c:strCache>
                <c:ptCount val="1"/>
                <c:pt idx="0">
                  <c:v>2016</c:v>
                </c:pt>
              </c:strCache>
            </c:strRef>
          </c:tx>
          <c:cat>
            <c:strRef>
              <c:f>GRAFICAS!$C$78:$N$78</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GRAFICAS!$C$80:$N$80</c:f>
              <c:numCache>
                <c:formatCode>General</c:formatCode>
                <c:ptCount val="12"/>
                <c:pt idx="0">
                  <c:v>7</c:v>
                </c:pt>
                <c:pt idx="1">
                  <c:v>13</c:v>
                </c:pt>
                <c:pt idx="2">
                  <c:v>14</c:v>
                </c:pt>
                <c:pt idx="3">
                  <c:v>17</c:v>
                </c:pt>
                <c:pt idx="4">
                  <c:v>8</c:v>
                </c:pt>
                <c:pt idx="5">
                  <c:v>10</c:v>
                </c:pt>
                <c:pt idx="6">
                  <c:v>8</c:v>
                </c:pt>
                <c:pt idx="7">
                  <c:v>20</c:v>
                </c:pt>
                <c:pt idx="8">
                  <c:v>15</c:v>
                </c:pt>
                <c:pt idx="9">
                  <c:v>19</c:v>
                </c:pt>
                <c:pt idx="10">
                  <c:v>12</c:v>
                </c:pt>
                <c:pt idx="11">
                  <c:v>24</c:v>
                </c:pt>
              </c:numCache>
            </c:numRef>
          </c:val>
        </c:ser>
        <c:ser>
          <c:idx val="2"/>
          <c:order val="2"/>
          <c:tx>
            <c:strRef>
              <c:f>GRAFICAS!$B$81</c:f>
              <c:strCache>
                <c:ptCount val="1"/>
                <c:pt idx="0">
                  <c:v>2017</c:v>
                </c:pt>
              </c:strCache>
            </c:strRef>
          </c:tx>
          <c:cat>
            <c:strRef>
              <c:f>GRAFICAS!$C$78:$N$78</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GRAFICAS!$C$81:$N$81</c:f>
              <c:numCache>
                <c:formatCode>General</c:formatCode>
                <c:ptCount val="12"/>
                <c:pt idx="0">
                  <c:v>19</c:v>
                </c:pt>
                <c:pt idx="1">
                  <c:v>15</c:v>
                </c:pt>
                <c:pt idx="2">
                  <c:v>18</c:v>
                </c:pt>
                <c:pt idx="3">
                  <c:v>16</c:v>
                </c:pt>
                <c:pt idx="4">
                  <c:v>16</c:v>
                </c:pt>
                <c:pt idx="5">
                  <c:v>15</c:v>
                </c:pt>
                <c:pt idx="6">
                  <c:v>6</c:v>
                </c:pt>
                <c:pt idx="7">
                  <c:v>6</c:v>
                </c:pt>
                <c:pt idx="8">
                  <c:v>16</c:v>
                </c:pt>
                <c:pt idx="9">
                  <c:v>10</c:v>
                </c:pt>
                <c:pt idx="10">
                  <c:v>20</c:v>
                </c:pt>
                <c:pt idx="11">
                  <c:v>10</c:v>
                </c:pt>
              </c:numCache>
            </c:numRef>
          </c:val>
        </c:ser>
        <c:ser>
          <c:idx val="3"/>
          <c:order val="3"/>
          <c:tx>
            <c:strRef>
              <c:f>GRAFICAS!$B$82</c:f>
              <c:strCache>
                <c:ptCount val="1"/>
                <c:pt idx="0">
                  <c:v>2018</c:v>
                </c:pt>
              </c:strCache>
            </c:strRef>
          </c:tx>
          <c:cat>
            <c:strRef>
              <c:f>GRAFICAS!$C$78:$N$78</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GRAFICAS!$C$82:$N$82</c:f>
              <c:numCache>
                <c:formatCode>General</c:formatCode>
                <c:ptCount val="12"/>
                <c:pt idx="0">
                  <c:v>13</c:v>
                </c:pt>
                <c:pt idx="1">
                  <c:v>13</c:v>
                </c:pt>
                <c:pt idx="2">
                  <c:v>14</c:v>
                </c:pt>
                <c:pt idx="3">
                  <c:v>15</c:v>
                </c:pt>
                <c:pt idx="4">
                  <c:v>19</c:v>
                </c:pt>
              </c:numCache>
            </c:numRef>
          </c:val>
        </c:ser>
        <c:axId val="101765504"/>
        <c:axId val="101767040"/>
      </c:barChart>
      <c:catAx>
        <c:axId val="101765504"/>
        <c:scaling>
          <c:orientation val="minMax"/>
        </c:scaling>
        <c:axPos val="b"/>
        <c:majorTickMark val="none"/>
        <c:tickLblPos val="nextTo"/>
        <c:crossAx val="101767040"/>
        <c:crosses val="autoZero"/>
        <c:auto val="1"/>
        <c:lblAlgn val="ctr"/>
        <c:lblOffset val="100"/>
      </c:catAx>
      <c:valAx>
        <c:axId val="101767040"/>
        <c:scaling>
          <c:orientation val="minMax"/>
        </c:scaling>
        <c:axPos val="l"/>
        <c:majorGridlines/>
        <c:numFmt formatCode="General" sourceLinked="1"/>
        <c:majorTickMark val="none"/>
        <c:tickLblPos val="nextTo"/>
        <c:crossAx val="101765504"/>
        <c:crosses val="autoZero"/>
        <c:crossBetween val="between"/>
      </c:valAx>
      <c:dTable>
        <c:showHorzBorder val="1"/>
        <c:showVertBorder val="1"/>
        <c:showOutline val="1"/>
        <c:showKeys val="1"/>
      </c:dTable>
    </c:plotArea>
    <c:plotVisOnly val="1"/>
  </c:chart>
  <c:externalData r:id="rId1"/>
</c:chartSpace>
</file>

<file path=ppt/charts/chart37.xml><?xml version="1.0" encoding="utf-8"?>
<c:chartSpace xmlns:c="http://schemas.openxmlformats.org/drawingml/2006/chart" xmlns:a="http://schemas.openxmlformats.org/drawingml/2006/main" xmlns:r="http://schemas.openxmlformats.org/officeDocument/2006/relationships">
  <c:lang val="es-MX"/>
  <c:chart>
    <c:title>
      <c:tx>
        <c:rich>
          <a:bodyPr/>
          <a:lstStyle/>
          <a:p>
            <a:pPr>
              <a:defRPr/>
            </a:pPr>
            <a:r>
              <a:rPr lang="es-MX" dirty="0" smtClean="0"/>
              <a:t>PERSONAS</a:t>
            </a:r>
            <a:r>
              <a:rPr lang="es-MX" baseline="0" dirty="0" smtClean="0"/>
              <a:t> ASEGURADAS</a:t>
            </a:r>
          </a:p>
          <a:p>
            <a:pPr>
              <a:defRPr/>
            </a:pPr>
            <a:r>
              <a:rPr lang="es-MX" baseline="0" dirty="0" smtClean="0"/>
              <a:t>ANUAL</a:t>
            </a:r>
            <a:endParaRPr lang="es-MX" dirty="0"/>
          </a:p>
        </c:rich>
      </c:tx>
    </c:title>
    <c:plotArea>
      <c:layout/>
      <c:barChart>
        <c:barDir val="col"/>
        <c:grouping val="clustered"/>
        <c:ser>
          <c:idx val="0"/>
          <c:order val="0"/>
          <c:tx>
            <c:strRef>
              <c:f>GRAFICAS!$B$93</c:f>
              <c:strCache>
                <c:ptCount val="1"/>
                <c:pt idx="0">
                  <c:v>2015</c:v>
                </c:pt>
              </c:strCache>
            </c:strRef>
          </c:tx>
          <c:cat>
            <c:strRef>
              <c:f>GRAFICAS!$C$92:$N$92</c:f>
              <c:strCache>
                <c:ptCount val="12"/>
                <c:pt idx="0">
                  <c:v>ENERO</c:v>
                </c:pt>
                <c:pt idx="1">
                  <c:v>FEBRERO</c:v>
                </c:pt>
                <c:pt idx="2">
                  <c:v>MARZO</c:v>
                </c:pt>
                <c:pt idx="3">
                  <c:v>ABRIL</c:v>
                </c:pt>
                <c:pt idx="4">
                  <c:v>MAYO</c:v>
                </c:pt>
                <c:pt idx="5">
                  <c:v>JUNIO</c:v>
                </c:pt>
                <c:pt idx="6">
                  <c:v>JULIO</c:v>
                </c:pt>
                <c:pt idx="7">
                  <c:v>AGOSTO</c:v>
                </c:pt>
                <c:pt idx="8">
                  <c:v>SEPT.</c:v>
                </c:pt>
                <c:pt idx="9">
                  <c:v>OCT.</c:v>
                </c:pt>
                <c:pt idx="10">
                  <c:v>NOV</c:v>
                </c:pt>
                <c:pt idx="11">
                  <c:v>DIC</c:v>
                </c:pt>
              </c:strCache>
            </c:strRef>
          </c:cat>
          <c:val>
            <c:numRef>
              <c:f>GRAFICAS!$C$93:$N$93</c:f>
              <c:numCache>
                <c:formatCode>General</c:formatCode>
                <c:ptCount val="12"/>
                <c:pt idx="9">
                  <c:v>415</c:v>
                </c:pt>
                <c:pt idx="10">
                  <c:v>77</c:v>
                </c:pt>
              </c:numCache>
            </c:numRef>
          </c:val>
        </c:ser>
        <c:ser>
          <c:idx val="1"/>
          <c:order val="1"/>
          <c:tx>
            <c:strRef>
              <c:f>GRAFICAS!$B$94</c:f>
              <c:strCache>
                <c:ptCount val="1"/>
                <c:pt idx="0">
                  <c:v>2016</c:v>
                </c:pt>
              </c:strCache>
            </c:strRef>
          </c:tx>
          <c:cat>
            <c:strRef>
              <c:f>GRAFICAS!$C$92:$N$92</c:f>
              <c:strCache>
                <c:ptCount val="12"/>
                <c:pt idx="0">
                  <c:v>ENERO</c:v>
                </c:pt>
                <c:pt idx="1">
                  <c:v>FEBRERO</c:v>
                </c:pt>
                <c:pt idx="2">
                  <c:v>MARZO</c:v>
                </c:pt>
                <c:pt idx="3">
                  <c:v>ABRIL</c:v>
                </c:pt>
                <c:pt idx="4">
                  <c:v>MAYO</c:v>
                </c:pt>
                <c:pt idx="5">
                  <c:v>JUNIO</c:v>
                </c:pt>
                <c:pt idx="6">
                  <c:v>JULIO</c:v>
                </c:pt>
                <c:pt idx="7">
                  <c:v>AGOSTO</c:v>
                </c:pt>
                <c:pt idx="8">
                  <c:v>SEPT.</c:v>
                </c:pt>
                <c:pt idx="9">
                  <c:v>OCT.</c:v>
                </c:pt>
                <c:pt idx="10">
                  <c:v>NOV</c:v>
                </c:pt>
                <c:pt idx="11">
                  <c:v>DIC</c:v>
                </c:pt>
              </c:strCache>
            </c:strRef>
          </c:cat>
          <c:val>
            <c:numRef>
              <c:f>GRAFICAS!$C$94:$N$94</c:f>
              <c:numCache>
                <c:formatCode>General</c:formatCode>
                <c:ptCount val="12"/>
                <c:pt idx="0">
                  <c:v>327</c:v>
                </c:pt>
                <c:pt idx="1">
                  <c:v>763</c:v>
                </c:pt>
                <c:pt idx="2">
                  <c:v>584</c:v>
                </c:pt>
                <c:pt idx="3">
                  <c:v>424</c:v>
                </c:pt>
                <c:pt idx="4">
                  <c:v>428</c:v>
                </c:pt>
                <c:pt idx="5">
                  <c:v>495</c:v>
                </c:pt>
                <c:pt idx="6">
                  <c:v>876</c:v>
                </c:pt>
                <c:pt idx="7">
                  <c:v>996</c:v>
                </c:pt>
                <c:pt idx="8">
                  <c:v>1035</c:v>
                </c:pt>
                <c:pt idx="9">
                  <c:v>584</c:v>
                </c:pt>
                <c:pt idx="10">
                  <c:v>561</c:v>
                </c:pt>
                <c:pt idx="11">
                  <c:v>411</c:v>
                </c:pt>
              </c:numCache>
            </c:numRef>
          </c:val>
        </c:ser>
        <c:ser>
          <c:idx val="2"/>
          <c:order val="2"/>
          <c:tx>
            <c:strRef>
              <c:f>GRAFICAS!$B$95</c:f>
              <c:strCache>
                <c:ptCount val="1"/>
                <c:pt idx="0">
                  <c:v>2017</c:v>
                </c:pt>
              </c:strCache>
            </c:strRef>
          </c:tx>
          <c:cat>
            <c:strRef>
              <c:f>GRAFICAS!$C$92:$N$92</c:f>
              <c:strCache>
                <c:ptCount val="12"/>
                <c:pt idx="0">
                  <c:v>ENERO</c:v>
                </c:pt>
                <c:pt idx="1">
                  <c:v>FEBRERO</c:v>
                </c:pt>
                <c:pt idx="2">
                  <c:v>MARZO</c:v>
                </c:pt>
                <c:pt idx="3">
                  <c:v>ABRIL</c:v>
                </c:pt>
                <c:pt idx="4">
                  <c:v>MAYO</c:v>
                </c:pt>
                <c:pt idx="5">
                  <c:v>JUNIO</c:v>
                </c:pt>
                <c:pt idx="6">
                  <c:v>JULIO</c:v>
                </c:pt>
                <c:pt idx="7">
                  <c:v>AGOSTO</c:v>
                </c:pt>
                <c:pt idx="8">
                  <c:v>SEPT.</c:v>
                </c:pt>
                <c:pt idx="9">
                  <c:v>OCT.</c:v>
                </c:pt>
                <c:pt idx="10">
                  <c:v>NOV</c:v>
                </c:pt>
                <c:pt idx="11">
                  <c:v>DIC</c:v>
                </c:pt>
              </c:strCache>
            </c:strRef>
          </c:cat>
          <c:val>
            <c:numRef>
              <c:f>GRAFICAS!$C$95:$N$95</c:f>
              <c:numCache>
                <c:formatCode>General</c:formatCode>
                <c:ptCount val="12"/>
                <c:pt idx="0">
                  <c:v>528</c:v>
                </c:pt>
                <c:pt idx="1">
                  <c:v>465</c:v>
                </c:pt>
                <c:pt idx="2">
                  <c:v>667</c:v>
                </c:pt>
                <c:pt idx="3">
                  <c:v>700</c:v>
                </c:pt>
                <c:pt idx="4">
                  <c:v>481</c:v>
                </c:pt>
                <c:pt idx="5">
                  <c:v>485</c:v>
                </c:pt>
                <c:pt idx="6">
                  <c:v>608</c:v>
                </c:pt>
                <c:pt idx="7">
                  <c:v>642</c:v>
                </c:pt>
                <c:pt idx="8">
                  <c:v>784</c:v>
                </c:pt>
                <c:pt idx="9">
                  <c:v>784</c:v>
                </c:pt>
                <c:pt idx="10">
                  <c:v>798</c:v>
                </c:pt>
                <c:pt idx="11">
                  <c:v>652</c:v>
                </c:pt>
              </c:numCache>
            </c:numRef>
          </c:val>
        </c:ser>
        <c:ser>
          <c:idx val="3"/>
          <c:order val="3"/>
          <c:tx>
            <c:strRef>
              <c:f>GRAFICAS!$B$96</c:f>
              <c:strCache>
                <c:ptCount val="1"/>
                <c:pt idx="0">
                  <c:v>2018</c:v>
                </c:pt>
              </c:strCache>
            </c:strRef>
          </c:tx>
          <c:cat>
            <c:strRef>
              <c:f>GRAFICAS!$C$92:$N$92</c:f>
              <c:strCache>
                <c:ptCount val="12"/>
                <c:pt idx="0">
                  <c:v>ENERO</c:v>
                </c:pt>
                <c:pt idx="1">
                  <c:v>FEBRERO</c:v>
                </c:pt>
                <c:pt idx="2">
                  <c:v>MARZO</c:v>
                </c:pt>
                <c:pt idx="3">
                  <c:v>ABRIL</c:v>
                </c:pt>
                <c:pt idx="4">
                  <c:v>MAYO</c:v>
                </c:pt>
                <c:pt idx="5">
                  <c:v>JUNIO</c:v>
                </c:pt>
                <c:pt idx="6">
                  <c:v>JULIO</c:v>
                </c:pt>
                <c:pt idx="7">
                  <c:v>AGOSTO</c:v>
                </c:pt>
                <c:pt idx="8">
                  <c:v>SEPT.</c:v>
                </c:pt>
                <c:pt idx="9">
                  <c:v>OCT.</c:v>
                </c:pt>
                <c:pt idx="10">
                  <c:v>NOV</c:v>
                </c:pt>
                <c:pt idx="11">
                  <c:v>DIC</c:v>
                </c:pt>
              </c:strCache>
            </c:strRef>
          </c:cat>
          <c:val>
            <c:numRef>
              <c:f>GRAFICAS!$C$96:$N$96</c:f>
              <c:numCache>
                <c:formatCode>General</c:formatCode>
                <c:ptCount val="12"/>
                <c:pt idx="0">
                  <c:v>701</c:v>
                </c:pt>
                <c:pt idx="1">
                  <c:v>570</c:v>
                </c:pt>
                <c:pt idx="2">
                  <c:v>635</c:v>
                </c:pt>
                <c:pt idx="3">
                  <c:v>434</c:v>
                </c:pt>
                <c:pt idx="4">
                  <c:v>461</c:v>
                </c:pt>
              </c:numCache>
            </c:numRef>
          </c:val>
        </c:ser>
        <c:axId val="101824000"/>
        <c:axId val="101825536"/>
      </c:barChart>
      <c:catAx>
        <c:axId val="101824000"/>
        <c:scaling>
          <c:orientation val="minMax"/>
        </c:scaling>
        <c:axPos val="b"/>
        <c:majorTickMark val="none"/>
        <c:tickLblPos val="nextTo"/>
        <c:crossAx val="101825536"/>
        <c:crosses val="autoZero"/>
        <c:auto val="1"/>
        <c:lblAlgn val="ctr"/>
        <c:lblOffset val="100"/>
      </c:catAx>
      <c:valAx>
        <c:axId val="101825536"/>
        <c:scaling>
          <c:orientation val="minMax"/>
        </c:scaling>
        <c:axPos val="l"/>
        <c:majorGridlines/>
        <c:numFmt formatCode="General" sourceLinked="1"/>
        <c:majorTickMark val="none"/>
        <c:tickLblPos val="nextTo"/>
        <c:crossAx val="101824000"/>
        <c:crosses val="autoZero"/>
        <c:crossBetween val="between"/>
      </c:valAx>
      <c:dTable>
        <c:showHorzBorder val="1"/>
        <c:showVertBorder val="1"/>
        <c:showOutline val="1"/>
        <c:showKeys val="1"/>
      </c:dTable>
    </c:plotArea>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s-MX"/>
  <c:chart>
    <c:title>
      <c:tx>
        <c:rich>
          <a:bodyPr/>
          <a:lstStyle/>
          <a:p>
            <a:pPr>
              <a:defRPr/>
            </a:pPr>
            <a:r>
              <a:rPr lang="es-MX" dirty="0" smtClean="0"/>
              <a:t>REPORTES</a:t>
            </a:r>
            <a:r>
              <a:rPr lang="es-MX" baseline="0" dirty="0" smtClean="0"/>
              <a:t> ATENDIDOS</a:t>
            </a:r>
          </a:p>
          <a:p>
            <a:pPr>
              <a:defRPr/>
            </a:pPr>
            <a:r>
              <a:rPr lang="es-MX" baseline="0" dirty="0" smtClean="0"/>
              <a:t>TRIMESTRAL</a:t>
            </a:r>
            <a:endParaRPr lang="es-MX" dirty="0"/>
          </a:p>
        </c:rich>
      </c:tx>
      <c:layout/>
    </c:title>
    <c:plotArea>
      <c:layout/>
      <c:barChart>
        <c:barDir val="col"/>
        <c:grouping val="clustered"/>
        <c:ser>
          <c:idx val="0"/>
          <c:order val="0"/>
          <c:tx>
            <c:strRef>
              <c:f>GRAFICAS!$B$17</c:f>
              <c:strCache>
                <c:ptCount val="1"/>
                <c:pt idx="0">
                  <c:v>2015</c:v>
                </c:pt>
              </c:strCache>
            </c:strRef>
          </c:tx>
          <c:cat>
            <c:strRef>
              <c:f>GRAFICAS!$C$16:$E$16</c:f>
              <c:strCache>
                <c:ptCount val="3"/>
                <c:pt idx="0">
                  <c:v>JUL</c:v>
                </c:pt>
                <c:pt idx="1">
                  <c:v>AGO</c:v>
                </c:pt>
                <c:pt idx="2">
                  <c:v>SEP</c:v>
                </c:pt>
              </c:strCache>
            </c:strRef>
          </c:cat>
          <c:val>
            <c:numRef>
              <c:f>GRAFICAS!$C$17:$E$17</c:f>
              <c:numCache>
                <c:formatCode>General</c:formatCode>
                <c:ptCount val="3"/>
              </c:numCache>
            </c:numRef>
          </c:val>
        </c:ser>
        <c:ser>
          <c:idx val="1"/>
          <c:order val="1"/>
          <c:tx>
            <c:strRef>
              <c:f>GRAFICAS!$B$18</c:f>
              <c:strCache>
                <c:ptCount val="1"/>
                <c:pt idx="0">
                  <c:v>2016</c:v>
                </c:pt>
              </c:strCache>
            </c:strRef>
          </c:tx>
          <c:cat>
            <c:strRef>
              <c:f>GRAFICAS!$C$16:$E$16</c:f>
              <c:strCache>
                <c:ptCount val="3"/>
                <c:pt idx="0">
                  <c:v>JUL</c:v>
                </c:pt>
                <c:pt idx="1">
                  <c:v>AGO</c:v>
                </c:pt>
                <c:pt idx="2">
                  <c:v>SEP</c:v>
                </c:pt>
              </c:strCache>
            </c:strRef>
          </c:cat>
          <c:val>
            <c:numRef>
              <c:f>GRAFICAS!$C$18:$E$18</c:f>
              <c:numCache>
                <c:formatCode>General</c:formatCode>
                <c:ptCount val="3"/>
                <c:pt idx="0" formatCode="#,##0">
                  <c:v>7490</c:v>
                </c:pt>
                <c:pt idx="1">
                  <c:v>6792</c:v>
                </c:pt>
                <c:pt idx="2" formatCode="#,##0">
                  <c:v>6859</c:v>
                </c:pt>
              </c:numCache>
            </c:numRef>
          </c:val>
        </c:ser>
        <c:ser>
          <c:idx val="2"/>
          <c:order val="2"/>
          <c:tx>
            <c:strRef>
              <c:f>GRAFICAS!$B$19</c:f>
              <c:strCache>
                <c:ptCount val="1"/>
                <c:pt idx="0">
                  <c:v>2017</c:v>
                </c:pt>
              </c:strCache>
            </c:strRef>
          </c:tx>
          <c:cat>
            <c:strRef>
              <c:f>GRAFICAS!$C$16:$E$16</c:f>
              <c:strCache>
                <c:ptCount val="3"/>
                <c:pt idx="0">
                  <c:v>JUL</c:v>
                </c:pt>
                <c:pt idx="1">
                  <c:v>AGO</c:v>
                </c:pt>
                <c:pt idx="2">
                  <c:v>SEP</c:v>
                </c:pt>
              </c:strCache>
            </c:strRef>
          </c:cat>
          <c:val>
            <c:numRef>
              <c:f>GRAFICAS!$C$19:$E$19</c:f>
              <c:numCache>
                <c:formatCode>General</c:formatCode>
                <c:ptCount val="3"/>
                <c:pt idx="0" formatCode="#,##0">
                  <c:v>8308</c:v>
                </c:pt>
                <c:pt idx="1">
                  <c:v>7655</c:v>
                </c:pt>
                <c:pt idx="2" formatCode="#,##0">
                  <c:v>6852</c:v>
                </c:pt>
              </c:numCache>
            </c:numRef>
          </c:val>
        </c:ser>
        <c:ser>
          <c:idx val="3"/>
          <c:order val="3"/>
          <c:tx>
            <c:strRef>
              <c:f>GRAFICAS!$B$20</c:f>
              <c:strCache>
                <c:ptCount val="1"/>
                <c:pt idx="0">
                  <c:v>2018</c:v>
                </c:pt>
              </c:strCache>
            </c:strRef>
          </c:tx>
          <c:cat>
            <c:strRef>
              <c:f>GRAFICAS!$C$16:$E$16</c:f>
              <c:strCache>
                <c:ptCount val="3"/>
                <c:pt idx="0">
                  <c:v>JUL</c:v>
                </c:pt>
                <c:pt idx="1">
                  <c:v>AGO</c:v>
                </c:pt>
                <c:pt idx="2">
                  <c:v>SEP</c:v>
                </c:pt>
              </c:strCache>
            </c:strRef>
          </c:cat>
          <c:val>
            <c:numRef>
              <c:f>GRAFICAS!$C$20:$E$20</c:f>
              <c:numCache>
                <c:formatCode>General</c:formatCode>
                <c:ptCount val="3"/>
              </c:numCache>
            </c:numRef>
          </c:val>
        </c:ser>
        <c:dLbls>
          <c:showVal val="1"/>
        </c:dLbls>
        <c:overlap val="-25"/>
        <c:axId val="97171712"/>
        <c:axId val="97185792"/>
      </c:barChart>
      <c:catAx>
        <c:axId val="97171712"/>
        <c:scaling>
          <c:orientation val="minMax"/>
        </c:scaling>
        <c:axPos val="b"/>
        <c:numFmt formatCode="General" sourceLinked="1"/>
        <c:majorTickMark val="none"/>
        <c:tickLblPos val="nextTo"/>
        <c:crossAx val="97185792"/>
        <c:crosses val="autoZero"/>
        <c:auto val="1"/>
        <c:lblAlgn val="ctr"/>
        <c:lblOffset val="100"/>
      </c:catAx>
      <c:valAx>
        <c:axId val="97185792"/>
        <c:scaling>
          <c:orientation val="minMax"/>
        </c:scaling>
        <c:delete val="1"/>
        <c:axPos val="l"/>
        <c:numFmt formatCode="General" sourceLinked="1"/>
        <c:tickLblPos val="none"/>
        <c:crossAx val="97171712"/>
        <c:crosses val="autoZero"/>
        <c:crossBetween val="between"/>
      </c:valAx>
    </c:plotArea>
    <c:legend>
      <c:legendPos val="t"/>
      <c:layout/>
    </c:legend>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s-MX"/>
  <c:chart>
    <c:title>
      <c:tx>
        <c:rich>
          <a:bodyPr/>
          <a:lstStyle/>
          <a:p>
            <a:pPr>
              <a:defRPr/>
            </a:pPr>
            <a:r>
              <a:rPr lang="es-MX" dirty="0" smtClean="0"/>
              <a:t>REPORTES</a:t>
            </a:r>
            <a:r>
              <a:rPr lang="es-MX" baseline="0" dirty="0" smtClean="0"/>
              <a:t> ATENDIDOS</a:t>
            </a:r>
          </a:p>
          <a:p>
            <a:pPr>
              <a:defRPr/>
            </a:pPr>
            <a:r>
              <a:rPr lang="es-MX" baseline="0" dirty="0" smtClean="0"/>
              <a:t>TRIMESTRAL </a:t>
            </a:r>
            <a:endParaRPr lang="es-MX" dirty="0"/>
          </a:p>
        </c:rich>
      </c:tx>
      <c:layout/>
    </c:title>
    <c:plotArea>
      <c:layout/>
      <c:barChart>
        <c:barDir val="col"/>
        <c:grouping val="clustered"/>
        <c:ser>
          <c:idx val="0"/>
          <c:order val="0"/>
          <c:tx>
            <c:strRef>
              <c:f>GRAFICAS!$G$4</c:f>
              <c:strCache>
                <c:ptCount val="1"/>
                <c:pt idx="0">
                  <c:v>2015</c:v>
                </c:pt>
              </c:strCache>
            </c:strRef>
          </c:tx>
          <c:cat>
            <c:strRef>
              <c:f>GRAFICAS!$H$3:$J$3</c:f>
              <c:strCache>
                <c:ptCount val="3"/>
                <c:pt idx="0">
                  <c:v>OCT</c:v>
                </c:pt>
                <c:pt idx="1">
                  <c:v>NOV</c:v>
                </c:pt>
                <c:pt idx="2">
                  <c:v>DIC</c:v>
                </c:pt>
              </c:strCache>
            </c:strRef>
          </c:cat>
          <c:val>
            <c:numRef>
              <c:f>GRAFICAS!$H$4:$J$4</c:f>
              <c:numCache>
                <c:formatCode>#,##0</c:formatCode>
                <c:ptCount val="3"/>
                <c:pt idx="0" formatCode="General">
                  <c:v>6231</c:v>
                </c:pt>
                <c:pt idx="1">
                  <c:v>5616</c:v>
                </c:pt>
                <c:pt idx="2">
                  <c:v>6275</c:v>
                </c:pt>
              </c:numCache>
            </c:numRef>
          </c:val>
        </c:ser>
        <c:ser>
          <c:idx val="1"/>
          <c:order val="1"/>
          <c:tx>
            <c:strRef>
              <c:f>GRAFICAS!$G$5</c:f>
              <c:strCache>
                <c:ptCount val="1"/>
                <c:pt idx="0">
                  <c:v>2016</c:v>
                </c:pt>
              </c:strCache>
            </c:strRef>
          </c:tx>
          <c:cat>
            <c:strRef>
              <c:f>GRAFICAS!$H$3:$J$3</c:f>
              <c:strCache>
                <c:ptCount val="3"/>
                <c:pt idx="0">
                  <c:v>OCT</c:v>
                </c:pt>
                <c:pt idx="1">
                  <c:v>NOV</c:v>
                </c:pt>
                <c:pt idx="2">
                  <c:v>DIC</c:v>
                </c:pt>
              </c:strCache>
            </c:strRef>
          </c:cat>
          <c:val>
            <c:numRef>
              <c:f>GRAFICAS!$H$5:$J$5</c:f>
              <c:numCache>
                <c:formatCode>#,##0</c:formatCode>
                <c:ptCount val="3"/>
                <c:pt idx="0" formatCode="General">
                  <c:v>7570</c:v>
                </c:pt>
                <c:pt idx="1">
                  <c:v>7212</c:v>
                </c:pt>
                <c:pt idx="2">
                  <c:v>7054</c:v>
                </c:pt>
              </c:numCache>
            </c:numRef>
          </c:val>
        </c:ser>
        <c:ser>
          <c:idx val="2"/>
          <c:order val="2"/>
          <c:tx>
            <c:strRef>
              <c:f>GRAFICAS!$G$6</c:f>
              <c:strCache>
                <c:ptCount val="1"/>
                <c:pt idx="0">
                  <c:v>2017</c:v>
                </c:pt>
              </c:strCache>
            </c:strRef>
          </c:tx>
          <c:cat>
            <c:strRef>
              <c:f>GRAFICAS!$H$3:$J$3</c:f>
              <c:strCache>
                <c:ptCount val="3"/>
                <c:pt idx="0">
                  <c:v>OCT</c:v>
                </c:pt>
                <c:pt idx="1">
                  <c:v>NOV</c:v>
                </c:pt>
                <c:pt idx="2">
                  <c:v>DIC</c:v>
                </c:pt>
              </c:strCache>
            </c:strRef>
          </c:cat>
          <c:val>
            <c:numRef>
              <c:f>GRAFICAS!$H$6:$J$6</c:f>
              <c:numCache>
                <c:formatCode>#,##0</c:formatCode>
                <c:ptCount val="3"/>
                <c:pt idx="0" formatCode="General">
                  <c:v>6563</c:v>
                </c:pt>
                <c:pt idx="1">
                  <c:v>6740</c:v>
                </c:pt>
                <c:pt idx="2">
                  <c:v>5991</c:v>
                </c:pt>
              </c:numCache>
            </c:numRef>
          </c:val>
        </c:ser>
        <c:ser>
          <c:idx val="3"/>
          <c:order val="3"/>
          <c:tx>
            <c:strRef>
              <c:f>GRAFICAS!$G$7</c:f>
              <c:strCache>
                <c:ptCount val="1"/>
                <c:pt idx="0">
                  <c:v>2018</c:v>
                </c:pt>
              </c:strCache>
            </c:strRef>
          </c:tx>
          <c:cat>
            <c:strRef>
              <c:f>GRAFICAS!$H$3:$J$3</c:f>
              <c:strCache>
                <c:ptCount val="3"/>
                <c:pt idx="0">
                  <c:v>OCT</c:v>
                </c:pt>
                <c:pt idx="1">
                  <c:v>NOV</c:v>
                </c:pt>
                <c:pt idx="2">
                  <c:v>DIC</c:v>
                </c:pt>
              </c:strCache>
            </c:strRef>
          </c:cat>
          <c:val>
            <c:numRef>
              <c:f>GRAFICAS!$H$7:$J$7</c:f>
              <c:numCache>
                <c:formatCode>General</c:formatCode>
                <c:ptCount val="3"/>
              </c:numCache>
            </c:numRef>
          </c:val>
        </c:ser>
        <c:dLbls>
          <c:showVal val="1"/>
        </c:dLbls>
        <c:overlap val="-25"/>
        <c:axId val="97230848"/>
        <c:axId val="97232384"/>
      </c:barChart>
      <c:catAx>
        <c:axId val="97230848"/>
        <c:scaling>
          <c:orientation val="minMax"/>
        </c:scaling>
        <c:axPos val="b"/>
        <c:numFmt formatCode="General" sourceLinked="1"/>
        <c:majorTickMark val="none"/>
        <c:tickLblPos val="nextTo"/>
        <c:crossAx val="97232384"/>
        <c:crosses val="autoZero"/>
        <c:auto val="1"/>
        <c:lblAlgn val="ctr"/>
        <c:lblOffset val="100"/>
      </c:catAx>
      <c:valAx>
        <c:axId val="97232384"/>
        <c:scaling>
          <c:orientation val="minMax"/>
        </c:scaling>
        <c:delete val="1"/>
        <c:axPos val="l"/>
        <c:numFmt formatCode="General" sourceLinked="1"/>
        <c:tickLblPos val="none"/>
        <c:crossAx val="97230848"/>
        <c:crosses val="autoZero"/>
        <c:crossBetween val="between"/>
      </c:valAx>
    </c:plotArea>
    <c:legend>
      <c:legendPos val="t"/>
      <c:layout/>
    </c:legend>
    <c:plotVisOnly val="1"/>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s-MX"/>
  <c:chart>
    <c:title>
      <c:tx>
        <c:rich>
          <a:bodyPr/>
          <a:lstStyle/>
          <a:p>
            <a:pPr>
              <a:defRPr/>
            </a:pPr>
            <a:r>
              <a:rPr lang="es-MX" dirty="0" smtClean="0"/>
              <a:t>REVISIÓN</a:t>
            </a:r>
            <a:r>
              <a:rPr lang="es-MX" baseline="0" dirty="0" smtClean="0"/>
              <a:t> DE PERSONAS</a:t>
            </a:r>
          </a:p>
          <a:p>
            <a:pPr>
              <a:defRPr/>
            </a:pPr>
            <a:r>
              <a:rPr lang="es-MX" baseline="0" dirty="0" smtClean="0"/>
              <a:t>ANUAL</a:t>
            </a:r>
            <a:endParaRPr lang="es-MX" dirty="0"/>
          </a:p>
        </c:rich>
      </c:tx>
    </c:title>
    <c:plotArea>
      <c:layout/>
      <c:barChart>
        <c:barDir val="col"/>
        <c:grouping val="clustered"/>
        <c:ser>
          <c:idx val="0"/>
          <c:order val="0"/>
          <c:tx>
            <c:strRef>
              <c:f>GRAFICAS!$B$28</c:f>
              <c:strCache>
                <c:ptCount val="1"/>
                <c:pt idx="0">
                  <c:v>2015</c:v>
                </c:pt>
              </c:strCache>
            </c:strRef>
          </c:tx>
          <c:cat>
            <c:strRef>
              <c:f>GRAFICAS!$C$27:$N$27</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GRAFICAS!$C$28:$N$28</c:f>
              <c:numCache>
                <c:formatCode>General</c:formatCode>
                <c:ptCount val="12"/>
                <c:pt idx="9">
                  <c:v>962</c:v>
                </c:pt>
                <c:pt idx="10">
                  <c:v>784</c:v>
                </c:pt>
                <c:pt idx="11">
                  <c:v>725</c:v>
                </c:pt>
              </c:numCache>
            </c:numRef>
          </c:val>
        </c:ser>
        <c:ser>
          <c:idx val="1"/>
          <c:order val="1"/>
          <c:tx>
            <c:strRef>
              <c:f>GRAFICAS!$B$29</c:f>
              <c:strCache>
                <c:ptCount val="1"/>
                <c:pt idx="0">
                  <c:v>2016</c:v>
                </c:pt>
              </c:strCache>
            </c:strRef>
          </c:tx>
          <c:cat>
            <c:strRef>
              <c:f>GRAFICAS!$C$27:$N$27</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GRAFICAS!$C$29:$N$29</c:f>
              <c:numCache>
                <c:formatCode>General</c:formatCode>
                <c:ptCount val="12"/>
                <c:pt idx="0">
                  <c:v>927</c:v>
                </c:pt>
                <c:pt idx="1">
                  <c:v>631</c:v>
                </c:pt>
                <c:pt idx="2">
                  <c:v>290</c:v>
                </c:pt>
                <c:pt idx="3">
                  <c:v>162</c:v>
                </c:pt>
                <c:pt idx="4">
                  <c:v>405</c:v>
                </c:pt>
                <c:pt idx="5">
                  <c:v>224</c:v>
                </c:pt>
                <c:pt idx="6">
                  <c:v>468</c:v>
                </c:pt>
                <c:pt idx="7">
                  <c:v>349</c:v>
                </c:pt>
                <c:pt idx="8">
                  <c:v>327</c:v>
                </c:pt>
                <c:pt idx="9">
                  <c:v>1345</c:v>
                </c:pt>
                <c:pt idx="10">
                  <c:v>691</c:v>
                </c:pt>
                <c:pt idx="11">
                  <c:v>949</c:v>
                </c:pt>
              </c:numCache>
            </c:numRef>
          </c:val>
        </c:ser>
        <c:ser>
          <c:idx val="2"/>
          <c:order val="2"/>
          <c:tx>
            <c:strRef>
              <c:f>GRAFICAS!$B$30</c:f>
              <c:strCache>
                <c:ptCount val="1"/>
                <c:pt idx="0">
                  <c:v>2017</c:v>
                </c:pt>
              </c:strCache>
            </c:strRef>
          </c:tx>
          <c:cat>
            <c:strRef>
              <c:f>GRAFICAS!$C$27:$N$27</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GRAFICAS!$C$30:$N$30</c:f>
              <c:numCache>
                <c:formatCode>General</c:formatCode>
                <c:ptCount val="12"/>
                <c:pt idx="0">
                  <c:v>1325</c:v>
                </c:pt>
                <c:pt idx="1">
                  <c:v>816</c:v>
                </c:pt>
                <c:pt idx="2">
                  <c:v>597</c:v>
                </c:pt>
                <c:pt idx="3">
                  <c:v>927</c:v>
                </c:pt>
                <c:pt idx="4">
                  <c:v>790</c:v>
                </c:pt>
                <c:pt idx="5">
                  <c:v>524</c:v>
                </c:pt>
                <c:pt idx="6">
                  <c:v>440</c:v>
                </c:pt>
                <c:pt idx="7">
                  <c:v>465</c:v>
                </c:pt>
                <c:pt idx="8">
                  <c:v>261</c:v>
                </c:pt>
                <c:pt idx="9">
                  <c:v>310</c:v>
                </c:pt>
                <c:pt idx="10">
                  <c:v>287</c:v>
                </c:pt>
                <c:pt idx="11">
                  <c:v>324</c:v>
                </c:pt>
              </c:numCache>
            </c:numRef>
          </c:val>
        </c:ser>
        <c:ser>
          <c:idx val="3"/>
          <c:order val="3"/>
          <c:tx>
            <c:strRef>
              <c:f>GRAFICAS!$B$31</c:f>
              <c:strCache>
                <c:ptCount val="1"/>
                <c:pt idx="0">
                  <c:v>2018</c:v>
                </c:pt>
              </c:strCache>
            </c:strRef>
          </c:tx>
          <c:cat>
            <c:strRef>
              <c:f>GRAFICAS!$C$27:$N$27</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GRAFICAS!$C$31:$N$31</c:f>
              <c:numCache>
                <c:formatCode>General</c:formatCode>
                <c:ptCount val="12"/>
                <c:pt idx="0">
                  <c:v>693</c:v>
                </c:pt>
                <c:pt idx="1">
                  <c:v>376</c:v>
                </c:pt>
                <c:pt idx="2">
                  <c:v>320</c:v>
                </c:pt>
                <c:pt idx="3">
                  <c:v>1387</c:v>
                </c:pt>
                <c:pt idx="4">
                  <c:v>999</c:v>
                </c:pt>
              </c:numCache>
            </c:numRef>
          </c:val>
        </c:ser>
        <c:axId val="97419264"/>
        <c:axId val="97420800"/>
      </c:barChart>
      <c:catAx>
        <c:axId val="97419264"/>
        <c:scaling>
          <c:orientation val="minMax"/>
        </c:scaling>
        <c:axPos val="b"/>
        <c:majorTickMark val="none"/>
        <c:tickLblPos val="nextTo"/>
        <c:crossAx val="97420800"/>
        <c:crosses val="autoZero"/>
        <c:auto val="1"/>
        <c:lblAlgn val="ctr"/>
        <c:lblOffset val="100"/>
      </c:catAx>
      <c:valAx>
        <c:axId val="97420800"/>
        <c:scaling>
          <c:orientation val="minMax"/>
        </c:scaling>
        <c:axPos val="l"/>
        <c:majorGridlines/>
        <c:numFmt formatCode="General" sourceLinked="1"/>
        <c:majorTickMark val="none"/>
        <c:tickLblPos val="nextTo"/>
        <c:crossAx val="97419264"/>
        <c:crosses val="autoZero"/>
        <c:crossBetween val="between"/>
      </c:valAx>
      <c:dTable>
        <c:showHorzBorder val="1"/>
        <c:showVertBorder val="1"/>
        <c:showOutline val="1"/>
        <c:showKeys val="1"/>
      </c:dTable>
    </c:plotArea>
    <c:plotVisOnly val="1"/>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es-MX"/>
  <c:chart>
    <c:title>
      <c:tx>
        <c:rich>
          <a:bodyPr/>
          <a:lstStyle/>
          <a:p>
            <a:pPr>
              <a:defRPr/>
            </a:pPr>
            <a:r>
              <a:rPr lang="es-MX" dirty="0" smtClean="0"/>
              <a:t>REVISIÓN</a:t>
            </a:r>
            <a:r>
              <a:rPr lang="es-MX" baseline="0" dirty="0" smtClean="0"/>
              <a:t> DE PERSONAS</a:t>
            </a:r>
          </a:p>
          <a:p>
            <a:pPr>
              <a:defRPr/>
            </a:pPr>
            <a:r>
              <a:rPr lang="es-MX" baseline="0" dirty="0" smtClean="0"/>
              <a:t>TRIMESTRAL</a:t>
            </a:r>
            <a:endParaRPr lang="es-MX" dirty="0"/>
          </a:p>
        </c:rich>
      </c:tx>
    </c:title>
    <c:plotArea>
      <c:layout/>
      <c:barChart>
        <c:barDir val="col"/>
        <c:grouping val="clustered"/>
        <c:ser>
          <c:idx val="0"/>
          <c:order val="0"/>
          <c:tx>
            <c:strRef>
              <c:f>Hoja1!$B$7</c:f>
              <c:strCache>
                <c:ptCount val="1"/>
                <c:pt idx="0">
                  <c:v>2015</c:v>
                </c:pt>
              </c:strCache>
            </c:strRef>
          </c:tx>
          <c:cat>
            <c:strRef>
              <c:f>Hoja1!$C$6:$E$6</c:f>
              <c:strCache>
                <c:ptCount val="3"/>
                <c:pt idx="0">
                  <c:v>ENE</c:v>
                </c:pt>
                <c:pt idx="1">
                  <c:v>FEB</c:v>
                </c:pt>
                <c:pt idx="2">
                  <c:v>MAR</c:v>
                </c:pt>
              </c:strCache>
            </c:strRef>
          </c:cat>
          <c:val>
            <c:numRef>
              <c:f>Hoja1!$C$7:$E$7</c:f>
              <c:numCache>
                <c:formatCode>General</c:formatCode>
                <c:ptCount val="3"/>
              </c:numCache>
            </c:numRef>
          </c:val>
        </c:ser>
        <c:ser>
          <c:idx val="1"/>
          <c:order val="1"/>
          <c:tx>
            <c:strRef>
              <c:f>Hoja1!$B$8</c:f>
              <c:strCache>
                <c:ptCount val="1"/>
                <c:pt idx="0">
                  <c:v>2016</c:v>
                </c:pt>
              </c:strCache>
            </c:strRef>
          </c:tx>
          <c:cat>
            <c:strRef>
              <c:f>Hoja1!$C$6:$E$6</c:f>
              <c:strCache>
                <c:ptCount val="3"/>
                <c:pt idx="0">
                  <c:v>ENE</c:v>
                </c:pt>
                <c:pt idx="1">
                  <c:v>FEB</c:v>
                </c:pt>
                <c:pt idx="2">
                  <c:v>MAR</c:v>
                </c:pt>
              </c:strCache>
            </c:strRef>
          </c:cat>
          <c:val>
            <c:numRef>
              <c:f>Hoja1!$C$8:$E$8</c:f>
              <c:numCache>
                <c:formatCode>General</c:formatCode>
                <c:ptCount val="3"/>
                <c:pt idx="0">
                  <c:v>927</c:v>
                </c:pt>
                <c:pt idx="1">
                  <c:v>631</c:v>
                </c:pt>
                <c:pt idx="2">
                  <c:v>290</c:v>
                </c:pt>
              </c:numCache>
            </c:numRef>
          </c:val>
        </c:ser>
        <c:ser>
          <c:idx val="2"/>
          <c:order val="2"/>
          <c:tx>
            <c:strRef>
              <c:f>Hoja1!$B$9</c:f>
              <c:strCache>
                <c:ptCount val="1"/>
                <c:pt idx="0">
                  <c:v>2017</c:v>
                </c:pt>
              </c:strCache>
            </c:strRef>
          </c:tx>
          <c:cat>
            <c:strRef>
              <c:f>Hoja1!$C$6:$E$6</c:f>
              <c:strCache>
                <c:ptCount val="3"/>
                <c:pt idx="0">
                  <c:v>ENE</c:v>
                </c:pt>
                <c:pt idx="1">
                  <c:v>FEB</c:v>
                </c:pt>
                <c:pt idx="2">
                  <c:v>MAR</c:v>
                </c:pt>
              </c:strCache>
            </c:strRef>
          </c:cat>
          <c:val>
            <c:numRef>
              <c:f>Hoja1!$C$9:$E$9</c:f>
              <c:numCache>
                <c:formatCode>General</c:formatCode>
                <c:ptCount val="3"/>
                <c:pt idx="0">
                  <c:v>1325</c:v>
                </c:pt>
                <c:pt idx="1">
                  <c:v>816</c:v>
                </c:pt>
                <c:pt idx="2">
                  <c:v>597</c:v>
                </c:pt>
              </c:numCache>
            </c:numRef>
          </c:val>
        </c:ser>
        <c:ser>
          <c:idx val="3"/>
          <c:order val="3"/>
          <c:tx>
            <c:strRef>
              <c:f>Hoja1!$B$10</c:f>
              <c:strCache>
                <c:ptCount val="1"/>
                <c:pt idx="0">
                  <c:v>2018</c:v>
                </c:pt>
              </c:strCache>
            </c:strRef>
          </c:tx>
          <c:cat>
            <c:strRef>
              <c:f>Hoja1!$C$6:$E$6</c:f>
              <c:strCache>
                <c:ptCount val="3"/>
                <c:pt idx="0">
                  <c:v>ENE</c:v>
                </c:pt>
                <c:pt idx="1">
                  <c:v>FEB</c:v>
                </c:pt>
                <c:pt idx="2">
                  <c:v>MAR</c:v>
                </c:pt>
              </c:strCache>
            </c:strRef>
          </c:cat>
          <c:val>
            <c:numRef>
              <c:f>Hoja1!$C$10:$E$10</c:f>
              <c:numCache>
                <c:formatCode>General</c:formatCode>
                <c:ptCount val="3"/>
                <c:pt idx="0">
                  <c:v>693</c:v>
                </c:pt>
                <c:pt idx="1">
                  <c:v>376</c:v>
                </c:pt>
                <c:pt idx="2">
                  <c:v>320</c:v>
                </c:pt>
              </c:numCache>
            </c:numRef>
          </c:val>
        </c:ser>
        <c:dLbls>
          <c:showVal val="1"/>
        </c:dLbls>
        <c:overlap val="-25"/>
        <c:axId val="97520256"/>
        <c:axId val="97550720"/>
      </c:barChart>
      <c:catAx>
        <c:axId val="97520256"/>
        <c:scaling>
          <c:orientation val="minMax"/>
        </c:scaling>
        <c:axPos val="b"/>
        <c:numFmt formatCode="General" sourceLinked="1"/>
        <c:majorTickMark val="none"/>
        <c:tickLblPos val="nextTo"/>
        <c:crossAx val="97550720"/>
        <c:crosses val="autoZero"/>
        <c:auto val="1"/>
        <c:lblAlgn val="ctr"/>
        <c:lblOffset val="100"/>
      </c:catAx>
      <c:valAx>
        <c:axId val="97550720"/>
        <c:scaling>
          <c:orientation val="minMax"/>
        </c:scaling>
        <c:delete val="1"/>
        <c:axPos val="l"/>
        <c:numFmt formatCode="General" sourceLinked="1"/>
        <c:tickLblPos val="none"/>
        <c:crossAx val="97520256"/>
        <c:crosses val="autoZero"/>
        <c:crossBetween val="between"/>
      </c:valAx>
    </c:plotArea>
    <c:legend>
      <c:legendPos val="t"/>
    </c:legend>
    <c:plotVisOnly val="1"/>
  </c:chart>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s-MX"/>
  <c:chart>
    <c:title>
      <c:tx>
        <c:rich>
          <a:bodyPr/>
          <a:lstStyle/>
          <a:p>
            <a:pPr>
              <a:defRPr/>
            </a:pPr>
            <a:r>
              <a:rPr lang="es-MX" dirty="0" smtClean="0"/>
              <a:t>REVISIÓN</a:t>
            </a:r>
            <a:r>
              <a:rPr lang="es-MX" baseline="0" dirty="0" smtClean="0"/>
              <a:t> DE PERSONAS </a:t>
            </a:r>
          </a:p>
          <a:p>
            <a:pPr>
              <a:defRPr/>
            </a:pPr>
            <a:r>
              <a:rPr lang="es-MX" baseline="0" dirty="0" smtClean="0"/>
              <a:t>TRIMESTRAL</a:t>
            </a:r>
            <a:endParaRPr lang="es-MX" dirty="0"/>
          </a:p>
        </c:rich>
      </c:tx>
    </c:title>
    <c:plotArea>
      <c:layout/>
      <c:barChart>
        <c:barDir val="col"/>
        <c:grouping val="clustered"/>
        <c:ser>
          <c:idx val="0"/>
          <c:order val="0"/>
          <c:tx>
            <c:strRef>
              <c:f>Hoja1!$B$15</c:f>
              <c:strCache>
                <c:ptCount val="1"/>
                <c:pt idx="0">
                  <c:v>2015</c:v>
                </c:pt>
              </c:strCache>
            </c:strRef>
          </c:tx>
          <c:cat>
            <c:strRef>
              <c:f>Hoja1!$C$14:$E$14</c:f>
              <c:strCache>
                <c:ptCount val="3"/>
                <c:pt idx="0">
                  <c:v>ABR</c:v>
                </c:pt>
                <c:pt idx="1">
                  <c:v>MAY</c:v>
                </c:pt>
                <c:pt idx="2">
                  <c:v>JUN</c:v>
                </c:pt>
              </c:strCache>
            </c:strRef>
          </c:cat>
          <c:val>
            <c:numRef>
              <c:f>Hoja1!$C$15:$E$15</c:f>
              <c:numCache>
                <c:formatCode>General</c:formatCode>
                <c:ptCount val="3"/>
              </c:numCache>
            </c:numRef>
          </c:val>
        </c:ser>
        <c:ser>
          <c:idx val="1"/>
          <c:order val="1"/>
          <c:tx>
            <c:strRef>
              <c:f>Hoja1!$B$16</c:f>
              <c:strCache>
                <c:ptCount val="1"/>
                <c:pt idx="0">
                  <c:v>2016</c:v>
                </c:pt>
              </c:strCache>
            </c:strRef>
          </c:tx>
          <c:cat>
            <c:strRef>
              <c:f>Hoja1!$C$14:$E$14</c:f>
              <c:strCache>
                <c:ptCount val="3"/>
                <c:pt idx="0">
                  <c:v>ABR</c:v>
                </c:pt>
                <c:pt idx="1">
                  <c:v>MAY</c:v>
                </c:pt>
                <c:pt idx="2">
                  <c:v>JUN</c:v>
                </c:pt>
              </c:strCache>
            </c:strRef>
          </c:cat>
          <c:val>
            <c:numRef>
              <c:f>Hoja1!$C$16:$E$16</c:f>
              <c:numCache>
                <c:formatCode>General</c:formatCode>
                <c:ptCount val="3"/>
                <c:pt idx="0">
                  <c:v>162</c:v>
                </c:pt>
                <c:pt idx="1">
                  <c:v>405</c:v>
                </c:pt>
                <c:pt idx="2">
                  <c:v>224</c:v>
                </c:pt>
              </c:numCache>
            </c:numRef>
          </c:val>
        </c:ser>
        <c:ser>
          <c:idx val="2"/>
          <c:order val="2"/>
          <c:tx>
            <c:strRef>
              <c:f>Hoja1!$B$17</c:f>
              <c:strCache>
                <c:ptCount val="1"/>
                <c:pt idx="0">
                  <c:v>2017</c:v>
                </c:pt>
              </c:strCache>
            </c:strRef>
          </c:tx>
          <c:cat>
            <c:strRef>
              <c:f>Hoja1!$C$14:$E$14</c:f>
              <c:strCache>
                <c:ptCount val="3"/>
                <c:pt idx="0">
                  <c:v>ABR</c:v>
                </c:pt>
                <c:pt idx="1">
                  <c:v>MAY</c:v>
                </c:pt>
                <c:pt idx="2">
                  <c:v>JUN</c:v>
                </c:pt>
              </c:strCache>
            </c:strRef>
          </c:cat>
          <c:val>
            <c:numRef>
              <c:f>Hoja1!$C$17:$E$17</c:f>
              <c:numCache>
                <c:formatCode>General</c:formatCode>
                <c:ptCount val="3"/>
                <c:pt idx="0">
                  <c:v>927</c:v>
                </c:pt>
                <c:pt idx="1">
                  <c:v>790</c:v>
                </c:pt>
                <c:pt idx="2">
                  <c:v>524</c:v>
                </c:pt>
              </c:numCache>
            </c:numRef>
          </c:val>
        </c:ser>
        <c:ser>
          <c:idx val="3"/>
          <c:order val="3"/>
          <c:tx>
            <c:strRef>
              <c:f>Hoja1!$B$18</c:f>
              <c:strCache>
                <c:ptCount val="1"/>
                <c:pt idx="0">
                  <c:v>2018</c:v>
                </c:pt>
              </c:strCache>
            </c:strRef>
          </c:tx>
          <c:cat>
            <c:strRef>
              <c:f>Hoja1!$C$14:$E$14</c:f>
              <c:strCache>
                <c:ptCount val="3"/>
                <c:pt idx="0">
                  <c:v>ABR</c:v>
                </c:pt>
                <c:pt idx="1">
                  <c:v>MAY</c:v>
                </c:pt>
                <c:pt idx="2">
                  <c:v>JUN</c:v>
                </c:pt>
              </c:strCache>
            </c:strRef>
          </c:cat>
          <c:val>
            <c:numRef>
              <c:f>Hoja1!$C$18:$E$18</c:f>
              <c:numCache>
                <c:formatCode>General</c:formatCode>
                <c:ptCount val="3"/>
                <c:pt idx="0">
                  <c:v>1387</c:v>
                </c:pt>
                <c:pt idx="1">
                  <c:v>999</c:v>
                </c:pt>
              </c:numCache>
            </c:numRef>
          </c:val>
        </c:ser>
        <c:dLbls>
          <c:showVal val="1"/>
        </c:dLbls>
        <c:overlap val="-25"/>
        <c:axId val="97575296"/>
        <c:axId val="97576832"/>
      </c:barChart>
      <c:catAx>
        <c:axId val="97575296"/>
        <c:scaling>
          <c:orientation val="minMax"/>
        </c:scaling>
        <c:axPos val="b"/>
        <c:numFmt formatCode="General" sourceLinked="1"/>
        <c:majorTickMark val="none"/>
        <c:tickLblPos val="nextTo"/>
        <c:crossAx val="97576832"/>
        <c:crosses val="autoZero"/>
        <c:auto val="1"/>
        <c:lblAlgn val="ctr"/>
        <c:lblOffset val="100"/>
      </c:catAx>
      <c:valAx>
        <c:axId val="97576832"/>
        <c:scaling>
          <c:orientation val="minMax"/>
        </c:scaling>
        <c:delete val="1"/>
        <c:axPos val="l"/>
        <c:numFmt formatCode="General" sourceLinked="1"/>
        <c:tickLblPos val="none"/>
        <c:crossAx val="97575296"/>
        <c:crosses val="autoZero"/>
        <c:crossBetween val="between"/>
      </c:valAx>
    </c:plotArea>
    <c:legend>
      <c:legendPos val="t"/>
    </c:legend>
    <c:plotVisOnly val="1"/>
  </c:chart>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s-MX"/>
  <c:chart>
    <c:title>
      <c:tx>
        <c:rich>
          <a:bodyPr/>
          <a:lstStyle/>
          <a:p>
            <a:pPr>
              <a:defRPr/>
            </a:pPr>
            <a:r>
              <a:rPr lang="es-MX" dirty="0" smtClean="0"/>
              <a:t>REVISIÓN</a:t>
            </a:r>
            <a:r>
              <a:rPr lang="es-MX" baseline="0" dirty="0" smtClean="0"/>
              <a:t> DE PERSONAS</a:t>
            </a:r>
          </a:p>
          <a:p>
            <a:pPr>
              <a:defRPr/>
            </a:pPr>
            <a:r>
              <a:rPr lang="es-MX" baseline="0" dirty="0" smtClean="0"/>
              <a:t>TRIMESTRAL</a:t>
            </a:r>
            <a:endParaRPr lang="es-MX" dirty="0"/>
          </a:p>
        </c:rich>
      </c:tx>
    </c:title>
    <c:plotArea>
      <c:layout/>
      <c:barChart>
        <c:barDir val="col"/>
        <c:grouping val="clustered"/>
        <c:ser>
          <c:idx val="0"/>
          <c:order val="0"/>
          <c:tx>
            <c:strRef>
              <c:f>Hoja1!$B$21</c:f>
              <c:strCache>
                <c:ptCount val="1"/>
                <c:pt idx="0">
                  <c:v>2015</c:v>
                </c:pt>
              </c:strCache>
            </c:strRef>
          </c:tx>
          <c:cat>
            <c:strRef>
              <c:f>Hoja1!$C$20:$E$20</c:f>
              <c:strCache>
                <c:ptCount val="3"/>
                <c:pt idx="0">
                  <c:v>JUL</c:v>
                </c:pt>
                <c:pt idx="1">
                  <c:v>AGO</c:v>
                </c:pt>
                <c:pt idx="2">
                  <c:v>SEP</c:v>
                </c:pt>
              </c:strCache>
            </c:strRef>
          </c:cat>
          <c:val>
            <c:numRef>
              <c:f>Hoja1!$C$21:$E$21</c:f>
              <c:numCache>
                <c:formatCode>General</c:formatCode>
                <c:ptCount val="3"/>
              </c:numCache>
            </c:numRef>
          </c:val>
        </c:ser>
        <c:ser>
          <c:idx val="1"/>
          <c:order val="1"/>
          <c:tx>
            <c:strRef>
              <c:f>Hoja1!$B$22</c:f>
              <c:strCache>
                <c:ptCount val="1"/>
                <c:pt idx="0">
                  <c:v>2016</c:v>
                </c:pt>
              </c:strCache>
            </c:strRef>
          </c:tx>
          <c:cat>
            <c:strRef>
              <c:f>Hoja1!$C$20:$E$20</c:f>
              <c:strCache>
                <c:ptCount val="3"/>
                <c:pt idx="0">
                  <c:v>JUL</c:v>
                </c:pt>
                <c:pt idx="1">
                  <c:v>AGO</c:v>
                </c:pt>
                <c:pt idx="2">
                  <c:v>SEP</c:v>
                </c:pt>
              </c:strCache>
            </c:strRef>
          </c:cat>
          <c:val>
            <c:numRef>
              <c:f>Hoja1!$C$22:$E$22</c:f>
              <c:numCache>
                <c:formatCode>General</c:formatCode>
                <c:ptCount val="3"/>
                <c:pt idx="0">
                  <c:v>468</c:v>
                </c:pt>
                <c:pt idx="1">
                  <c:v>349</c:v>
                </c:pt>
                <c:pt idx="2">
                  <c:v>327</c:v>
                </c:pt>
              </c:numCache>
            </c:numRef>
          </c:val>
        </c:ser>
        <c:ser>
          <c:idx val="2"/>
          <c:order val="2"/>
          <c:tx>
            <c:strRef>
              <c:f>Hoja1!$B$23</c:f>
              <c:strCache>
                <c:ptCount val="1"/>
                <c:pt idx="0">
                  <c:v>2017</c:v>
                </c:pt>
              </c:strCache>
            </c:strRef>
          </c:tx>
          <c:cat>
            <c:strRef>
              <c:f>Hoja1!$C$20:$E$20</c:f>
              <c:strCache>
                <c:ptCount val="3"/>
                <c:pt idx="0">
                  <c:v>JUL</c:v>
                </c:pt>
                <c:pt idx="1">
                  <c:v>AGO</c:v>
                </c:pt>
                <c:pt idx="2">
                  <c:v>SEP</c:v>
                </c:pt>
              </c:strCache>
            </c:strRef>
          </c:cat>
          <c:val>
            <c:numRef>
              <c:f>Hoja1!$C$23:$E$23</c:f>
              <c:numCache>
                <c:formatCode>General</c:formatCode>
                <c:ptCount val="3"/>
                <c:pt idx="0">
                  <c:v>440</c:v>
                </c:pt>
                <c:pt idx="1">
                  <c:v>465</c:v>
                </c:pt>
                <c:pt idx="2">
                  <c:v>261</c:v>
                </c:pt>
              </c:numCache>
            </c:numRef>
          </c:val>
        </c:ser>
        <c:ser>
          <c:idx val="3"/>
          <c:order val="3"/>
          <c:tx>
            <c:strRef>
              <c:f>Hoja1!$B$24</c:f>
              <c:strCache>
                <c:ptCount val="1"/>
                <c:pt idx="0">
                  <c:v>2018</c:v>
                </c:pt>
              </c:strCache>
            </c:strRef>
          </c:tx>
          <c:cat>
            <c:strRef>
              <c:f>Hoja1!$C$20:$E$20</c:f>
              <c:strCache>
                <c:ptCount val="3"/>
                <c:pt idx="0">
                  <c:v>JUL</c:v>
                </c:pt>
                <c:pt idx="1">
                  <c:v>AGO</c:v>
                </c:pt>
                <c:pt idx="2">
                  <c:v>SEP</c:v>
                </c:pt>
              </c:strCache>
            </c:strRef>
          </c:cat>
          <c:val>
            <c:numRef>
              <c:f>Hoja1!$C$24:$E$24</c:f>
              <c:numCache>
                <c:formatCode>General</c:formatCode>
                <c:ptCount val="3"/>
              </c:numCache>
            </c:numRef>
          </c:val>
        </c:ser>
        <c:dLbls>
          <c:showVal val="1"/>
        </c:dLbls>
        <c:overlap val="-25"/>
        <c:axId val="97625984"/>
        <c:axId val="97627520"/>
      </c:barChart>
      <c:catAx>
        <c:axId val="97625984"/>
        <c:scaling>
          <c:orientation val="minMax"/>
        </c:scaling>
        <c:axPos val="b"/>
        <c:numFmt formatCode="General" sourceLinked="1"/>
        <c:majorTickMark val="none"/>
        <c:tickLblPos val="nextTo"/>
        <c:crossAx val="97627520"/>
        <c:crosses val="autoZero"/>
        <c:auto val="1"/>
        <c:lblAlgn val="ctr"/>
        <c:lblOffset val="100"/>
      </c:catAx>
      <c:valAx>
        <c:axId val="97627520"/>
        <c:scaling>
          <c:orientation val="minMax"/>
        </c:scaling>
        <c:delete val="1"/>
        <c:axPos val="l"/>
        <c:numFmt formatCode="General" sourceLinked="1"/>
        <c:tickLblPos val="none"/>
        <c:crossAx val="97625984"/>
        <c:crosses val="autoZero"/>
        <c:crossBetween val="between"/>
      </c:valAx>
    </c:plotArea>
    <c:legend>
      <c:legendPos val="t"/>
    </c:legend>
    <c:plotVisOnly val="1"/>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3C0282-E62D-4416-8464-E4ADDAC32FE4}" type="datetimeFigureOut">
              <a:rPr lang="es-MX" smtClean="0"/>
              <a:pPr/>
              <a:t>20/06/2018</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5273EA-F973-4B9F-8652-4A27258A5F03}" type="slidenum">
              <a:rPr lang="es-MX" smtClean="0"/>
              <a:pPr/>
              <a:t>‹Nº›</a:t>
            </a:fld>
            <a:endParaRPr lang="es-MX"/>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D55273EA-F973-4B9F-8652-4A27258A5F03}" type="slidenum">
              <a:rPr lang="es-MX" smtClean="0"/>
              <a:pPr/>
              <a:t>17</a:t>
            </a:fld>
            <a:endParaRPr lang="es-MX"/>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B3EC6281-E36C-4D29-BDFD-AD24E1EF050E}" type="datetimeFigureOut">
              <a:rPr lang="es-MX" smtClean="0"/>
              <a:pPr/>
              <a:t>20/06/2018</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3987C2CE-CF48-4BF8-8419-957818B1B6BF}"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B3EC6281-E36C-4D29-BDFD-AD24E1EF050E}" type="datetimeFigureOut">
              <a:rPr lang="es-MX" smtClean="0"/>
              <a:pPr/>
              <a:t>20/06/2018</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3987C2CE-CF48-4BF8-8419-957818B1B6BF}"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B3EC6281-E36C-4D29-BDFD-AD24E1EF050E}" type="datetimeFigureOut">
              <a:rPr lang="es-MX" smtClean="0"/>
              <a:pPr/>
              <a:t>20/06/2018</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3987C2CE-CF48-4BF8-8419-957818B1B6BF}"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B3EC6281-E36C-4D29-BDFD-AD24E1EF050E}" type="datetimeFigureOut">
              <a:rPr lang="es-MX" smtClean="0"/>
              <a:pPr/>
              <a:t>20/06/2018</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3987C2CE-CF48-4BF8-8419-957818B1B6BF}"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B3EC6281-E36C-4D29-BDFD-AD24E1EF050E}" type="datetimeFigureOut">
              <a:rPr lang="es-MX" smtClean="0"/>
              <a:pPr/>
              <a:t>20/06/2018</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3987C2CE-CF48-4BF8-8419-957818B1B6BF}"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B3EC6281-E36C-4D29-BDFD-AD24E1EF050E}" type="datetimeFigureOut">
              <a:rPr lang="es-MX" smtClean="0"/>
              <a:pPr/>
              <a:t>20/06/2018</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3987C2CE-CF48-4BF8-8419-957818B1B6BF}"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B3EC6281-E36C-4D29-BDFD-AD24E1EF050E}" type="datetimeFigureOut">
              <a:rPr lang="es-MX" smtClean="0"/>
              <a:pPr/>
              <a:t>20/06/2018</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3987C2CE-CF48-4BF8-8419-957818B1B6BF}"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B3EC6281-E36C-4D29-BDFD-AD24E1EF050E}" type="datetimeFigureOut">
              <a:rPr lang="es-MX" smtClean="0"/>
              <a:pPr/>
              <a:t>20/06/2018</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3987C2CE-CF48-4BF8-8419-957818B1B6BF}"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3EC6281-E36C-4D29-BDFD-AD24E1EF050E}" type="datetimeFigureOut">
              <a:rPr lang="es-MX" smtClean="0"/>
              <a:pPr/>
              <a:t>20/06/2018</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3987C2CE-CF48-4BF8-8419-957818B1B6BF}"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3EC6281-E36C-4D29-BDFD-AD24E1EF050E}" type="datetimeFigureOut">
              <a:rPr lang="es-MX" smtClean="0"/>
              <a:pPr/>
              <a:t>20/06/2018</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3987C2CE-CF48-4BF8-8419-957818B1B6BF}"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3EC6281-E36C-4D29-BDFD-AD24E1EF050E}" type="datetimeFigureOut">
              <a:rPr lang="es-MX" smtClean="0"/>
              <a:pPr/>
              <a:t>20/06/2018</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3987C2CE-CF48-4BF8-8419-957818B1B6BF}"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EC6281-E36C-4D29-BDFD-AD24E1EF050E}" type="datetimeFigureOut">
              <a:rPr lang="es-MX" smtClean="0"/>
              <a:pPr/>
              <a:t>20/06/2018</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87C2CE-CF48-4BF8-8419-957818B1B6BF}"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chart" Target="../charts/chart2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chart" Target="../charts/chart2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chart" Target="../charts/chart2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chart" Target="../charts/chart26.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chart" Target="../charts/chart27.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chart" Target="../charts/chart2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chart" Target="../charts/chart29.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chart" Target="../charts/chart30.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chart" Target="../charts/chart31.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chart" Target="../charts/chart32.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chart" Target="../charts/chart33.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chart" Target="../charts/chart34.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chart" Target="../charts/chart35.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chart" Target="../charts/chart36.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chart" Target="../charts/chart37.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0 Imagen"/>
          <p:cNvPicPr/>
          <p:nvPr/>
        </p:nvPicPr>
        <p:blipFill rotWithShape="1">
          <a:blip r:embed="rId2" cstate="print">
            <a:extLst>
              <a:ext uri="{28A0092B-C50C-407E-A947-70E740481C1C}">
                <a14:useLocalDpi xmlns:lc="http://schemas.openxmlformats.org/drawingml/2006/lockedCanvas" xmlns:pic="http://schemas.openxmlformats.org/drawingml/2006/picture"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15="http://schemas.microsoft.com/office/word/2012/wordml" xmlns:wpg="http://schemas.microsoft.com/office/word/2010/wordprocessingGroup" xmlns:wpi="http://schemas.microsoft.com/office/word/2010/wordprocessingInk" xmlns:wps="http://schemas.microsoft.com/office/word/2010/wordprocessingShape" xmlns:a14="http://schemas.microsoft.com/office/drawing/2010/main" xmlns:wne="http://schemas.microsoft.com/office/word/2006/wordml" xmlns:wp="http://schemas.openxmlformats.org/drawingml/2006/wordprocessingDrawing" xmlns:m="http://schemas.openxmlformats.org/officeDocument/2006/math" xmlns:ve="http://schemas.openxmlformats.org/markup-compatibility/2006" val="0"/>
              </a:ext>
            </a:extLst>
          </a:blip>
          <a:srcRect l="7644" r="5731" b="-216"/>
          <a:stretch/>
        </p:blipFill>
        <p:spPr bwMode="auto">
          <a:xfrm>
            <a:off x="395536" y="188640"/>
            <a:ext cx="1440160" cy="1224136"/>
          </a:xfrm>
          <a:prstGeom prst="rect">
            <a:avLst/>
          </a:prstGeom>
          <a:ln>
            <a:noFill/>
          </a:ln>
          <a:extLst>
            <a:ext uri="{53640926-AAD7-44D8-BBD7-CCE9431645EC}">
              <a14:shadowObscured xmlns:lc="http://schemas.openxmlformats.org/drawingml/2006/lockedCanvas" xmlns:pic="http://schemas.openxmlformats.org/drawingml/2006/picture"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15="http://schemas.microsoft.com/office/word/2012/wordml" xmlns:wpg="http://schemas.microsoft.com/office/word/2010/wordprocessingGroup" xmlns:wpi="http://schemas.microsoft.com/office/word/2010/wordprocessingInk" xmlns:wps="http://schemas.microsoft.com/office/word/2010/wordprocessingShape" xmlns:a14="http://schemas.microsoft.com/office/drawing/2010/main" xmlns:wne="http://schemas.microsoft.com/office/word/2006/wordml" xmlns:wp="http://schemas.openxmlformats.org/drawingml/2006/wordprocessingDrawing" xmlns:m="http://schemas.openxmlformats.org/officeDocument/2006/math" xmlns:ve="http://schemas.openxmlformats.org/markup-compatibility/2006"/>
            </a:ext>
          </a:extLst>
        </p:spPr>
      </p:pic>
      <p:sp>
        <p:nvSpPr>
          <p:cNvPr id="3" name="2 Rectángulo"/>
          <p:cNvSpPr/>
          <p:nvPr/>
        </p:nvSpPr>
        <p:spPr>
          <a:xfrm>
            <a:off x="857224" y="1428736"/>
            <a:ext cx="7500974" cy="3693319"/>
          </a:xfrm>
          <a:prstGeom prst="rect">
            <a:avLst/>
          </a:prstGeom>
        </p:spPr>
        <p:txBody>
          <a:bodyPr wrap="square">
            <a:spAutoFit/>
          </a:bodyPr>
          <a:lstStyle/>
          <a:p>
            <a:pPr algn="just"/>
            <a:r>
              <a:rPr lang="es-MX" dirty="0" smtClean="0"/>
              <a:t>El presente documento contiene información de acciones implementadas  dentro de las instalaciones de la Secretaria de Seguridad Pública Vialidad y Tránsito, así  como indicadores de resultados de las diferentes áreas establecidas dentro de la presente Secretaria, con base en el ejercicio de la función pública que les corresponde realizar mes con mes. </a:t>
            </a:r>
          </a:p>
          <a:p>
            <a:pPr algn="just"/>
            <a:endParaRPr lang="es-MX" dirty="0" smtClean="0"/>
          </a:p>
          <a:p>
            <a:pPr algn="just"/>
            <a:r>
              <a:rPr lang="es-MX" dirty="0" smtClean="0"/>
              <a:t>La información contenida comprende a la Administración 2015-2018, que va de Octubre del 2015 a  la fecha. </a:t>
            </a:r>
          </a:p>
          <a:p>
            <a:pPr algn="just"/>
            <a:endParaRPr lang="es-MX" dirty="0" smtClean="0"/>
          </a:p>
          <a:p>
            <a:pPr algn="just"/>
            <a:r>
              <a:rPr lang="es-MX" dirty="0" smtClean="0"/>
              <a:t>La fuente principal de información contenida en este documento, proviene de los informes mensuales que reportan cada una de las áreas de la Secretaría de Seguridad Pública Vialidad y Tránsito Municipal, los datos contenidos en este informe es responsabilidad de quien la proporciona.</a:t>
            </a:r>
            <a:endParaRPr lang="es-MX"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3 Gráfico"/>
          <p:cNvGraphicFramePr/>
          <p:nvPr/>
        </p:nvGraphicFramePr>
        <p:xfrm>
          <a:off x="714348" y="714356"/>
          <a:ext cx="7715304" cy="528641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4 Gráfico"/>
          <p:cNvGraphicFramePr/>
          <p:nvPr/>
        </p:nvGraphicFramePr>
        <p:xfrm>
          <a:off x="642910" y="714356"/>
          <a:ext cx="8072494" cy="571504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3 Gráfico"/>
          <p:cNvGraphicFramePr/>
          <p:nvPr/>
        </p:nvGraphicFramePr>
        <p:xfrm>
          <a:off x="0" y="214290"/>
          <a:ext cx="8786842" cy="635798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5 Gráfico"/>
          <p:cNvGraphicFramePr/>
          <p:nvPr/>
        </p:nvGraphicFramePr>
        <p:xfrm>
          <a:off x="1214414" y="785794"/>
          <a:ext cx="6786610" cy="514353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6 Gráfico"/>
          <p:cNvGraphicFramePr/>
          <p:nvPr/>
        </p:nvGraphicFramePr>
        <p:xfrm>
          <a:off x="1000100" y="1000108"/>
          <a:ext cx="7215238" cy="500066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7 Gráfico"/>
          <p:cNvGraphicFramePr/>
          <p:nvPr/>
        </p:nvGraphicFramePr>
        <p:xfrm>
          <a:off x="1357290" y="857232"/>
          <a:ext cx="6643734" cy="478634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8 Gráfico"/>
          <p:cNvGraphicFramePr/>
          <p:nvPr/>
        </p:nvGraphicFramePr>
        <p:xfrm>
          <a:off x="1357290" y="928670"/>
          <a:ext cx="6643734" cy="507209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Gráfico"/>
          <p:cNvGraphicFramePr/>
          <p:nvPr/>
        </p:nvGraphicFramePr>
        <p:xfrm>
          <a:off x="0" y="500042"/>
          <a:ext cx="9144000" cy="571504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Gráfico"/>
          <p:cNvGraphicFramePr/>
          <p:nvPr/>
        </p:nvGraphicFramePr>
        <p:xfrm>
          <a:off x="1357290" y="928670"/>
          <a:ext cx="6786610" cy="485778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2 Gráfico"/>
          <p:cNvGraphicFramePr/>
          <p:nvPr/>
        </p:nvGraphicFramePr>
        <p:xfrm>
          <a:off x="1285852" y="714356"/>
          <a:ext cx="7000924" cy="492922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323528" y="285728"/>
            <a:ext cx="8320438" cy="1754326"/>
          </a:xfrm>
          <a:prstGeom prst="rect">
            <a:avLst/>
          </a:prstGeom>
        </p:spPr>
        <p:txBody>
          <a:bodyPr wrap="square">
            <a:spAutoFit/>
          </a:bodyPr>
          <a:lstStyle/>
          <a:p>
            <a:pPr algn="just"/>
            <a:r>
              <a:rPr lang="es-MX" dirty="0" smtClean="0"/>
              <a:t>1.- MAPA GEODELICTIVO DE LOS ESPACIOS PÚBLICOS Y SUS ALREDEDORES.</a:t>
            </a:r>
          </a:p>
          <a:p>
            <a:pPr algn="just"/>
            <a:endParaRPr lang="es-MX" dirty="0" smtClean="0"/>
          </a:p>
          <a:p>
            <a:pPr algn="just"/>
            <a:r>
              <a:rPr lang="es-MX" dirty="0" smtClean="0"/>
              <a:t>* De manera diaria se lleva a cabo un mapeo dentro de las instalaciones de la Secretaria de Seguridad Pública con la cual se permita identificar las áreas y/o colonias con niveles de incidencia delictiva y realizar comparativos de forma diaria, mensual y anual. </a:t>
            </a:r>
            <a:endParaRPr lang="es-MX" dirty="0"/>
          </a:p>
        </p:txBody>
      </p:sp>
      <p:graphicFrame>
        <p:nvGraphicFramePr>
          <p:cNvPr id="5" name="11 Gráfico"/>
          <p:cNvGraphicFramePr/>
          <p:nvPr/>
        </p:nvGraphicFramePr>
        <p:xfrm>
          <a:off x="1071538" y="2060619"/>
          <a:ext cx="7500990" cy="4297339"/>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3 Gráfico"/>
          <p:cNvGraphicFramePr/>
          <p:nvPr/>
        </p:nvGraphicFramePr>
        <p:xfrm>
          <a:off x="1071538" y="571480"/>
          <a:ext cx="6786610" cy="500066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4 Gráfico"/>
          <p:cNvGraphicFramePr/>
          <p:nvPr/>
        </p:nvGraphicFramePr>
        <p:xfrm>
          <a:off x="1428728" y="785794"/>
          <a:ext cx="6357982" cy="521497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Gráfico"/>
          <p:cNvGraphicFramePr/>
          <p:nvPr/>
        </p:nvGraphicFramePr>
        <p:xfrm>
          <a:off x="0" y="571480"/>
          <a:ext cx="9144000" cy="571504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5 Gráfico"/>
          <p:cNvGraphicFramePr/>
          <p:nvPr/>
        </p:nvGraphicFramePr>
        <p:xfrm>
          <a:off x="1000100" y="500042"/>
          <a:ext cx="7358114" cy="542928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6 Gráfico"/>
          <p:cNvGraphicFramePr/>
          <p:nvPr/>
        </p:nvGraphicFramePr>
        <p:xfrm>
          <a:off x="1357290" y="714356"/>
          <a:ext cx="6715172" cy="521497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7 Gráfico"/>
          <p:cNvGraphicFramePr/>
          <p:nvPr/>
        </p:nvGraphicFramePr>
        <p:xfrm>
          <a:off x="1142976" y="714356"/>
          <a:ext cx="6929486" cy="485778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9 Gráfico"/>
          <p:cNvGraphicFramePr/>
          <p:nvPr/>
        </p:nvGraphicFramePr>
        <p:xfrm>
          <a:off x="714348" y="714356"/>
          <a:ext cx="7429552" cy="53578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3 Gráfico"/>
          <p:cNvGraphicFramePr/>
          <p:nvPr/>
        </p:nvGraphicFramePr>
        <p:xfrm>
          <a:off x="0" y="500042"/>
          <a:ext cx="9144000" cy="607223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0 Gráfico"/>
          <p:cNvGraphicFramePr/>
          <p:nvPr/>
        </p:nvGraphicFramePr>
        <p:xfrm>
          <a:off x="1214414" y="642918"/>
          <a:ext cx="7000924" cy="53578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1 Gráfico"/>
          <p:cNvGraphicFramePr/>
          <p:nvPr/>
        </p:nvGraphicFramePr>
        <p:xfrm>
          <a:off x="1285852" y="857232"/>
          <a:ext cx="7143800" cy="514353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0 Gráfico"/>
          <p:cNvGraphicFramePr/>
          <p:nvPr/>
        </p:nvGraphicFramePr>
        <p:xfrm>
          <a:off x="500034" y="500042"/>
          <a:ext cx="8286808" cy="614366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2 Gráfico"/>
          <p:cNvGraphicFramePr/>
          <p:nvPr/>
        </p:nvGraphicFramePr>
        <p:xfrm>
          <a:off x="928662" y="642918"/>
          <a:ext cx="7286676" cy="528641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3 Gráfico"/>
          <p:cNvGraphicFramePr/>
          <p:nvPr/>
        </p:nvGraphicFramePr>
        <p:xfrm>
          <a:off x="857224" y="785794"/>
          <a:ext cx="7572428" cy="528641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4 Gráfico"/>
          <p:cNvGraphicFramePr/>
          <p:nvPr/>
        </p:nvGraphicFramePr>
        <p:xfrm>
          <a:off x="214282" y="857232"/>
          <a:ext cx="8929718" cy="557216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4 Gráfico"/>
          <p:cNvGraphicFramePr/>
          <p:nvPr/>
        </p:nvGraphicFramePr>
        <p:xfrm>
          <a:off x="785786" y="928670"/>
          <a:ext cx="7500990" cy="521497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5 Gráfico"/>
          <p:cNvGraphicFramePr/>
          <p:nvPr/>
        </p:nvGraphicFramePr>
        <p:xfrm>
          <a:off x="1000100" y="928670"/>
          <a:ext cx="7072362" cy="485778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6 Gráfico"/>
          <p:cNvGraphicFramePr/>
          <p:nvPr/>
        </p:nvGraphicFramePr>
        <p:xfrm>
          <a:off x="1357290" y="1000108"/>
          <a:ext cx="7072362" cy="471490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7 Gráfico"/>
          <p:cNvGraphicFramePr/>
          <p:nvPr/>
        </p:nvGraphicFramePr>
        <p:xfrm>
          <a:off x="571472" y="1214422"/>
          <a:ext cx="7858148" cy="485778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5 Gráfico"/>
          <p:cNvGraphicFramePr/>
          <p:nvPr/>
        </p:nvGraphicFramePr>
        <p:xfrm>
          <a:off x="428596" y="214290"/>
          <a:ext cx="8286808" cy="600079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6 Gráfico"/>
          <p:cNvGraphicFramePr/>
          <p:nvPr/>
        </p:nvGraphicFramePr>
        <p:xfrm>
          <a:off x="500034" y="714356"/>
          <a:ext cx="8143932" cy="571504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214282" y="1285860"/>
            <a:ext cx="8715404" cy="4524315"/>
          </a:xfrm>
          <a:prstGeom prst="rect">
            <a:avLst/>
          </a:prstGeom>
          <a:noFill/>
        </p:spPr>
        <p:txBody>
          <a:bodyPr wrap="square" rtlCol="0">
            <a:spAutoFit/>
          </a:bodyPr>
          <a:lstStyle/>
          <a:p>
            <a:pPr algn="just"/>
            <a:r>
              <a:rPr lang="es-MX" dirty="0" smtClean="0"/>
              <a:t>2.- FUNCIONAMIENTO DE NUEVAS DELEGACIONES DE POLICÍA</a:t>
            </a:r>
          </a:p>
          <a:p>
            <a:pPr algn="just"/>
            <a:r>
              <a:rPr lang="es-MX" dirty="0" smtClean="0"/>
              <a:t>Debido al crecimiento en la población del Municipio y la relación estrecha que se tiene con los diferentes niveles de gobierno, se estableció una instalación para el personal de la SEDENA con los cuales se realizan constantes operativos dentro del Municipio que favorecen a la disminución de los indicies delictivos dentro del Municipio. </a:t>
            </a:r>
          </a:p>
          <a:p>
            <a:pPr algn="just"/>
            <a:endParaRPr lang="es-MX" dirty="0" smtClean="0"/>
          </a:p>
          <a:p>
            <a:pPr algn="just"/>
            <a:r>
              <a:rPr lang="es-MX" dirty="0" smtClean="0"/>
              <a:t>3.- HABILITACIÓN DE CONSULTORIO MÉDICO EN LA SECRETARIA DE SEGURIDAD PÚBLICA VIALIDAD Y TRÁNSITO</a:t>
            </a:r>
          </a:p>
          <a:p>
            <a:pPr algn="just"/>
            <a:r>
              <a:rPr lang="es-MX" dirty="0" smtClean="0"/>
              <a:t>Durante el año 2017 se inicio la habilitación del consultorio médico el cual apoya en la realización de dictámenes médicos para personas que son detenidas dentro del Municipio por diferentes faltas y/o delitos.</a:t>
            </a:r>
          </a:p>
          <a:p>
            <a:pPr algn="just"/>
            <a:endParaRPr lang="es-MX" dirty="0" smtClean="0"/>
          </a:p>
          <a:p>
            <a:pPr algn="just"/>
            <a:r>
              <a:rPr lang="es-MX" dirty="0" smtClean="0"/>
              <a:t> </a:t>
            </a:r>
          </a:p>
          <a:p>
            <a:pPr algn="just"/>
            <a:r>
              <a:rPr lang="es-MX" dirty="0" smtClean="0"/>
              <a:t> </a:t>
            </a:r>
          </a:p>
          <a:p>
            <a:pPr algn="just"/>
            <a:endParaRPr lang="es-MX" dirty="0" smtClean="0"/>
          </a:p>
          <a:p>
            <a:pPr algn="just"/>
            <a:endParaRPr lang="es-MX" dirty="0"/>
          </a:p>
        </p:txBody>
      </p:sp>
      <p:pic>
        <p:nvPicPr>
          <p:cNvPr id="4" name="0 Imagen"/>
          <p:cNvPicPr/>
          <p:nvPr/>
        </p:nvPicPr>
        <p:blipFill rotWithShape="1">
          <a:blip r:embed="rId2" cstate="print">
            <a:extLst>
              <a:ext uri="{28A0092B-C50C-407E-A947-70E740481C1C}">
                <a14:useLocalDpi xmlns:lc="http://schemas.openxmlformats.org/drawingml/2006/lockedCanvas" xmlns:pic="http://schemas.openxmlformats.org/drawingml/2006/picture"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15="http://schemas.microsoft.com/office/word/2012/wordml" xmlns:wpg="http://schemas.microsoft.com/office/word/2010/wordprocessingGroup" xmlns:wpi="http://schemas.microsoft.com/office/word/2010/wordprocessingInk" xmlns:wps="http://schemas.microsoft.com/office/word/2010/wordprocessingShape" xmlns:a14="http://schemas.microsoft.com/office/drawing/2010/main" xmlns:wne="http://schemas.microsoft.com/office/word/2006/wordml" xmlns:wp="http://schemas.openxmlformats.org/drawingml/2006/wordprocessingDrawing" xmlns:m="http://schemas.openxmlformats.org/officeDocument/2006/math" xmlns:ve="http://schemas.openxmlformats.org/markup-compatibility/2006" val="0"/>
              </a:ext>
            </a:extLst>
          </a:blip>
          <a:srcRect l="7644" r="5731" b="-216"/>
          <a:stretch/>
        </p:blipFill>
        <p:spPr bwMode="auto">
          <a:xfrm>
            <a:off x="251520" y="116632"/>
            <a:ext cx="1440160" cy="1224136"/>
          </a:xfrm>
          <a:prstGeom prst="rect">
            <a:avLst/>
          </a:prstGeom>
          <a:ln>
            <a:noFill/>
          </a:ln>
          <a:extLst>
            <a:ext uri="{53640926-AAD7-44D8-BBD7-CCE9431645EC}">
              <a14:shadowObscured xmlns:lc="http://schemas.openxmlformats.org/drawingml/2006/lockedCanvas" xmlns:pic="http://schemas.openxmlformats.org/drawingml/2006/picture"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15="http://schemas.microsoft.com/office/word/2012/wordml" xmlns:wpg="http://schemas.microsoft.com/office/word/2010/wordprocessingGroup" xmlns:wpi="http://schemas.microsoft.com/office/word/2010/wordprocessingInk" xmlns:wps="http://schemas.microsoft.com/office/word/2010/wordprocessingShape" xmlns:a14="http://schemas.microsoft.com/office/drawing/2010/main" xmlns:wne="http://schemas.microsoft.com/office/word/2006/wordml" xmlns:wp="http://schemas.openxmlformats.org/drawingml/2006/wordprocessingDrawing" xmlns:m="http://schemas.openxmlformats.org/officeDocument/2006/math" xmlns:ve="http://schemas.openxmlformats.org/markup-compatibility/2006"/>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12 Gráfico"/>
          <p:cNvGraphicFramePr/>
          <p:nvPr/>
        </p:nvGraphicFramePr>
        <p:xfrm>
          <a:off x="571472" y="285728"/>
          <a:ext cx="7929618" cy="592935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57158" y="1428736"/>
            <a:ext cx="8358246" cy="3693319"/>
          </a:xfrm>
          <a:prstGeom prst="rect">
            <a:avLst/>
          </a:prstGeom>
        </p:spPr>
        <p:txBody>
          <a:bodyPr wrap="square">
            <a:spAutoFit/>
          </a:bodyPr>
          <a:lstStyle/>
          <a:p>
            <a:pPr algn="just"/>
            <a:r>
              <a:rPr lang="es-MX" dirty="0" smtClean="0"/>
              <a:t>4.- REHABILITACIÓN DE LAS CELDAS MUNICIPALES</a:t>
            </a:r>
          </a:p>
          <a:p>
            <a:pPr algn="just"/>
            <a:r>
              <a:rPr lang="es-MX" dirty="0" smtClean="0"/>
              <a:t>Como parte de las mejoras de la Secretaría de Seguridad Pública se llevo a cabo la ampliación y rehabilitación de las celdas Municipales con la finalidad de brindar las condiciones adecuadas para aquellas personas que fueran detenidas por algún motivo, contando con un área específica para menores de edad, mujeres y hombres, así como para personas </a:t>
            </a:r>
            <a:r>
              <a:rPr lang="es-MX" dirty="0" err="1" smtClean="0"/>
              <a:t>transgénero</a:t>
            </a:r>
            <a:r>
              <a:rPr lang="es-MX" dirty="0" smtClean="0"/>
              <a:t>.  </a:t>
            </a:r>
          </a:p>
          <a:p>
            <a:pPr algn="just"/>
            <a:endParaRPr lang="es-MX" dirty="0" smtClean="0"/>
          </a:p>
          <a:p>
            <a:pPr algn="just"/>
            <a:r>
              <a:rPr lang="es-MX" dirty="0" smtClean="0"/>
              <a:t>5.- IMPLEMENTAR OPERATIVOS DE DISUASIÓN.</a:t>
            </a:r>
          </a:p>
          <a:p>
            <a:pPr algn="just"/>
            <a:r>
              <a:rPr lang="es-MX" dirty="0" smtClean="0"/>
              <a:t>En coordinación con las diversas instituciones como SEDENA, Fuerza Civil, Agencia Estatal de Investigación, Agencia Estatal de Transporte entre otras se realizan operativos dentro del Municipio de manera constante, con los cuales se ha sido posible la recuperación de vehículos así como la detención de personas con ordenes pendientes de aprensión y/o por faltas administrativas. </a:t>
            </a:r>
          </a:p>
        </p:txBody>
      </p:sp>
      <p:pic>
        <p:nvPicPr>
          <p:cNvPr id="3" name="0 Imagen"/>
          <p:cNvPicPr/>
          <p:nvPr/>
        </p:nvPicPr>
        <p:blipFill rotWithShape="1">
          <a:blip r:embed="rId2" cstate="print">
            <a:extLst>
              <a:ext uri="{28A0092B-C50C-407E-A947-70E740481C1C}">
                <a14:useLocalDpi xmlns:lc="http://schemas.openxmlformats.org/drawingml/2006/lockedCanvas" xmlns:pic="http://schemas.openxmlformats.org/drawingml/2006/picture"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15="http://schemas.microsoft.com/office/word/2012/wordml" xmlns:wpg="http://schemas.microsoft.com/office/word/2010/wordprocessingGroup" xmlns:wpi="http://schemas.microsoft.com/office/word/2010/wordprocessingInk" xmlns:wps="http://schemas.microsoft.com/office/word/2010/wordprocessingShape" xmlns:a14="http://schemas.microsoft.com/office/drawing/2010/main" xmlns:wne="http://schemas.microsoft.com/office/word/2006/wordml" xmlns:wp="http://schemas.openxmlformats.org/drawingml/2006/wordprocessingDrawing" xmlns:m="http://schemas.openxmlformats.org/officeDocument/2006/math" xmlns:ve="http://schemas.openxmlformats.org/markup-compatibility/2006" val="0"/>
              </a:ext>
            </a:extLst>
          </a:blip>
          <a:srcRect l="7644" r="5731" b="-216"/>
          <a:stretch/>
        </p:blipFill>
        <p:spPr bwMode="auto">
          <a:xfrm>
            <a:off x="323528" y="260648"/>
            <a:ext cx="1440160" cy="1224136"/>
          </a:xfrm>
          <a:prstGeom prst="rect">
            <a:avLst/>
          </a:prstGeom>
          <a:ln>
            <a:noFill/>
          </a:ln>
          <a:extLst>
            <a:ext uri="{53640926-AAD7-44D8-BBD7-CCE9431645EC}">
              <a14:shadowObscured xmlns:lc="http://schemas.openxmlformats.org/drawingml/2006/lockedCanvas" xmlns:pic="http://schemas.openxmlformats.org/drawingml/2006/picture"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15="http://schemas.microsoft.com/office/word/2012/wordml" xmlns:wpg="http://schemas.microsoft.com/office/word/2010/wordprocessingGroup" xmlns:wpi="http://schemas.microsoft.com/office/word/2010/wordprocessingInk" xmlns:wps="http://schemas.microsoft.com/office/word/2010/wordprocessingShape" xmlns:a14="http://schemas.microsoft.com/office/drawing/2010/main" xmlns:wne="http://schemas.microsoft.com/office/word/2006/wordml" xmlns:wp="http://schemas.openxmlformats.org/drawingml/2006/wordprocessingDrawing" xmlns:m="http://schemas.openxmlformats.org/officeDocument/2006/math" xmlns:ve="http://schemas.openxmlformats.org/markup-compatibility/2006"/>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3 Gráfico"/>
          <p:cNvGraphicFramePr/>
          <p:nvPr/>
        </p:nvGraphicFramePr>
        <p:xfrm>
          <a:off x="1000100" y="928670"/>
          <a:ext cx="7572428" cy="514353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4 Gráfico"/>
          <p:cNvGraphicFramePr/>
          <p:nvPr/>
        </p:nvGraphicFramePr>
        <p:xfrm>
          <a:off x="1071538" y="857233"/>
          <a:ext cx="7572428" cy="521497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2 Gráfico"/>
          <p:cNvGraphicFramePr/>
          <p:nvPr/>
        </p:nvGraphicFramePr>
        <p:xfrm>
          <a:off x="428596" y="857232"/>
          <a:ext cx="8429684" cy="492922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Gráfico"/>
          <p:cNvGraphicFramePr/>
          <p:nvPr/>
        </p:nvGraphicFramePr>
        <p:xfrm>
          <a:off x="928662" y="428604"/>
          <a:ext cx="7429552" cy="557216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2 Gráfico"/>
          <p:cNvGraphicFramePr/>
          <p:nvPr/>
        </p:nvGraphicFramePr>
        <p:xfrm>
          <a:off x="642910" y="571480"/>
          <a:ext cx="7643866" cy="542928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359</TotalTime>
  <Words>574</Words>
  <Application>Microsoft Office PowerPoint</Application>
  <PresentationFormat>Presentación en pantalla (4:3)</PresentationFormat>
  <Paragraphs>96</Paragraphs>
  <Slides>40</Slides>
  <Notes>1</Notes>
  <HiddenSlides>0</HiddenSlides>
  <MMClips>0</MMClips>
  <ScaleCrop>false</ScaleCrop>
  <HeadingPairs>
    <vt:vector size="4" baseType="variant">
      <vt:variant>
        <vt:lpstr>Tema</vt:lpstr>
      </vt:variant>
      <vt:variant>
        <vt:i4>1</vt:i4>
      </vt:variant>
      <vt:variant>
        <vt:lpstr>Títulos de diapositiva</vt:lpstr>
      </vt:variant>
      <vt:variant>
        <vt:i4>40</vt:i4>
      </vt:variant>
    </vt:vector>
  </HeadingPairs>
  <TitlesOfParts>
    <vt:vector size="41" baseType="lpstr">
      <vt:lpstr>Tema de Office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Diapositiva 29</vt:lpstr>
      <vt:lpstr>Diapositiva 30</vt:lpstr>
      <vt:lpstr>Diapositiva 31</vt:lpstr>
      <vt:lpstr>Diapositiva 32</vt:lpstr>
      <vt:lpstr>Diapositiva 33</vt:lpstr>
      <vt:lpstr>Diapositiva 34</vt:lpstr>
      <vt:lpstr>Diapositiva 35</vt:lpstr>
      <vt:lpstr>Diapositiva 36</vt:lpstr>
      <vt:lpstr>Diapositiva 37</vt:lpstr>
      <vt:lpstr>Diapositiva 38</vt:lpstr>
      <vt:lpstr>Diapositiva 39</vt:lpstr>
      <vt:lpstr>Diapositiva 40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Unico</dc:creator>
  <cp:lastModifiedBy>luis michel</cp:lastModifiedBy>
  <cp:revision>30</cp:revision>
  <dcterms:created xsi:type="dcterms:W3CDTF">2018-06-14T20:26:25Z</dcterms:created>
  <dcterms:modified xsi:type="dcterms:W3CDTF">2018-06-20T22:10:15Z</dcterms:modified>
</cp:coreProperties>
</file>